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7"/>
  </p:notesMasterIdLst>
  <p:sldIdLst>
    <p:sldId id="304" r:id="rId2"/>
    <p:sldId id="305" r:id="rId3"/>
    <p:sldId id="306" r:id="rId4"/>
    <p:sldId id="314" r:id="rId5"/>
    <p:sldId id="315" r:id="rId6"/>
    <p:sldId id="307" r:id="rId7"/>
    <p:sldId id="309" r:id="rId8"/>
    <p:sldId id="308" r:id="rId9"/>
    <p:sldId id="311" r:id="rId10"/>
    <p:sldId id="312" r:id="rId11"/>
    <p:sldId id="313" r:id="rId12"/>
    <p:sldId id="310" r:id="rId13"/>
    <p:sldId id="316" r:id="rId14"/>
    <p:sldId id="317" r:id="rId15"/>
    <p:sldId id="293" r:id="rId16"/>
  </p:sldIdLst>
  <p:sldSz cx="9144000" cy="5143500" type="screen16x9"/>
  <p:notesSz cx="6858000" cy="9144000"/>
  <p:defaultTextStyle>
    <a:defPPr>
      <a:defRPr lang="hu-H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2128"/>
    <a:srgbClr val="C80000"/>
    <a:srgbClr val="B90000"/>
    <a:srgbClr val="BE0000"/>
    <a:srgbClr val="C40000"/>
    <a:srgbClr val="960000"/>
    <a:srgbClr val="969696"/>
    <a:srgbClr val="C8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662" y="51"/>
      </p:cViewPr>
      <p:guideLst>
        <p:guide orient="horz" pos="1620"/>
        <p:guide pos="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47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11B0EDA-E18B-4736-96F1-B904443396CA}" type="datetimeFigureOut">
              <a:rPr lang="hu-HU" altLang="hu-HU"/>
              <a:pPr>
                <a:defRPr/>
              </a:pPr>
              <a:t>2016. 10. 13.</a:t>
            </a:fld>
            <a:endParaRPr lang="hu-HU" alt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hu-HU" altLang="hu-HU" noProof="0"/>
              <a:t>Mintaszöveg szerkesztése</a:t>
            </a:r>
          </a:p>
          <a:p>
            <a:pPr lvl="1"/>
            <a:r>
              <a:rPr lang="hu-HU" altLang="hu-HU" noProof="0"/>
              <a:t>Második szint</a:t>
            </a:r>
          </a:p>
          <a:p>
            <a:pPr lvl="2"/>
            <a:r>
              <a:rPr lang="hu-HU" altLang="hu-HU" noProof="0"/>
              <a:t>Harmadik szint</a:t>
            </a:r>
          </a:p>
          <a:p>
            <a:pPr lvl="3"/>
            <a:r>
              <a:rPr lang="hu-HU" altLang="hu-HU" noProof="0"/>
              <a:t>Negyedik szint</a:t>
            </a:r>
          </a:p>
          <a:p>
            <a:pPr lvl="4"/>
            <a:r>
              <a:rPr lang="hu-HU" alt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342E8EF-4D50-411B-8864-3FF72D2D66EE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iakép hely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dirty="0">
              <a:ea typeface="+mn-ea"/>
              <a:cs typeface="+mn-cs"/>
            </a:endParaRPr>
          </a:p>
        </p:txBody>
      </p:sp>
      <p:sp>
        <p:nvSpPr>
          <p:cNvPr id="17412" name="Dia számának hely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EB616BA-9DB1-43C3-ACD2-FE2689EAE1C7}" type="slidenum">
              <a:rPr lang="hu-HU" altLang="hu-HU" smtClean="0"/>
              <a:pPr>
                <a:spcBef>
                  <a:spcPct val="0"/>
                </a:spcBef>
              </a:pPr>
              <a:t>3</a:t>
            </a:fld>
            <a:endParaRPr lang="hu-HU" altLang="hu-H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hu-HU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1D0DCCE-05F2-407C-B0F2-63E81385FD79}" type="slidenum">
              <a:rPr lang="en-US" altLang="hu-HU" smtClean="0">
                <a:solidFill>
                  <a:srgbClr val="000000"/>
                </a:solidFill>
                <a:latin typeface="Segoe UI" panose="020B0502040204020203" pitchFamily="34" charset="0"/>
              </a:rPr>
              <a:pPr/>
              <a:t>4</a:t>
            </a:fld>
            <a:endParaRPr lang="en-US" altLang="hu-HU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iakép hely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Jegyzetek hely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hu-HU">
              <a:ea typeface="ＭＳ Ｐゴシック" panose="020B0600070205080204" pitchFamily="34" charset="-128"/>
            </a:endParaRPr>
          </a:p>
        </p:txBody>
      </p:sp>
      <p:sp>
        <p:nvSpPr>
          <p:cNvPr id="14340" name="Dia számának hely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4136665-7F62-440F-91E6-EA84D32F76FA}" type="slidenum">
              <a:rPr lang="hu-HU" altLang="hu-HU"/>
              <a:pPr>
                <a:spcBef>
                  <a:spcPct val="0"/>
                </a:spcBef>
              </a:pPr>
              <a:t>14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428221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Diakép hely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Jegyzetek hely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hu-HU"/>
          </a:p>
        </p:txBody>
      </p:sp>
      <p:sp>
        <p:nvSpPr>
          <p:cNvPr id="31748" name="Dia számának hely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8FB4F12-FA26-46B6-B559-84E64E8CCD39}" type="slidenum">
              <a:rPr lang="hu-HU" altLang="hu-HU" smtClean="0"/>
              <a:pPr>
                <a:spcBef>
                  <a:spcPct val="0"/>
                </a:spcBef>
              </a:pPr>
              <a:t>15</a:t>
            </a:fld>
            <a:endParaRPr lang="hu-HU" altLang="hu-H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dirty="0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047C2-A347-4835-A1F0-C1831C851118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040899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</a:schemeClr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44E66D-4813-42D1-9DDA-ABE24517F43C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096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</a:schemeClr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631DF2-75AF-4C46-902D-1624C733A3AA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18437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66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7993"/>
            <a:ext cx="8740142" cy="1467730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77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78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83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65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01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6" descr="Kép1_von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965200"/>
            <a:ext cx="2863850" cy="11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</a:schemeClr>
                </a:solidFill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1722416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79410" y="2875355"/>
            <a:ext cx="7772400" cy="714387"/>
          </a:xfrm>
        </p:spPr>
        <p:txBody>
          <a:bodyPr anchor="t"/>
          <a:lstStyle>
            <a:lvl1pPr algn="l">
              <a:defRPr sz="3600" b="1" cap="none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79410" y="1875230"/>
            <a:ext cx="7772400" cy="1000125"/>
          </a:xfrm>
        </p:spPr>
        <p:txBody>
          <a:bodyPr anchor="b"/>
          <a:lstStyle>
            <a:lvl1pPr marL="0" indent="0">
              <a:buNone/>
              <a:defRPr sz="4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3908012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9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9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6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7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A141C-7683-449B-89A6-6602A05471B4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504459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8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9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D667E-3610-4FF4-9AA5-CAC2F0AF2E30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3317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2871425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3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4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B814C-B75A-4894-9FC0-A87ADAA979B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00021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solidFill>
                  <a:schemeClr val="tx1">
                    <a:lumMod val="95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9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9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9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6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7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6BDAC1-A4A3-4CE6-959A-645F824C213C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93818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hu-HU" noProof="0" dirty="0"/>
              <a:t>Kép beszúrásához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6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7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0D478E-3606-4DC3-87F5-80A914CF4036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2328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ím helye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1027" name="Szöveg helye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hu-HU"/>
              <a:t>2008.04.08.</a:t>
            </a: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hu-HU"/>
              <a:t>Ethical Hacking konferencia 2008 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2A4E1AB1-C264-4FE9-A4D2-0633A3AC7CCA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80" r:id="rId1"/>
    <p:sldLayoutId id="2147484181" r:id="rId2"/>
    <p:sldLayoutId id="2147484182" r:id="rId3"/>
    <p:sldLayoutId id="2147484183" r:id="rId4"/>
    <p:sldLayoutId id="2147484184" r:id="rId5"/>
    <p:sldLayoutId id="2147484185" r:id="rId6"/>
    <p:sldLayoutId id="2147484186" r:id="rId7"/>
    <p:sldLayoutId id="2147484187" r:id="rId8"/>
    <p:sldLayoutId id="2147484188" r:id="rId9"/>
    <p:sldLayoutId id="2147484189" r:id="rId10"/>
    <p:sldLayoutId id="2147484190" r:id="rId11"/>
    <p:sldLayoutId id="2147484191" r:id="rId12"/>
    <p:sldLayoutId id="2147484192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2F2F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2F2F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2F2F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2F2F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2F2F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F2F2F2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F2F2F2"/>
          </a:solidFill>
          <a:latin typeface="+mn-lt"/>
          <a:ea typeface="MS PGothic" panose="020B0600070205080204" pitchFamily="34" charset="-128"/>
          <a:cs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F2F2F2"/>
          </a:solidFill>
          <a:latin typeface="+mn-lt"/>
          <a:ea typeface="MS PGothic" panose="020B0600070205080204" pitchFamily="34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F2F2F2"/>
          </a:solidFill>
          <a:latin typeface="+mn-lt"/>
          <a:ea typeface="MS PGothic" panose="020B0600070205080204" pitchFamily="34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F2F2F2"/>
          </a:solidFill>
          <a:latin typeface="+mn-lt"/>
          <a:ea typeface="MS PGothic" panose="020B0600070205080204" pitchFamily="34" charset="-128"/>
          <a:cs typeface="ＭＳ Ｐゴシック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poke.at/FHLJ" TargetMode="External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rideg.marton@mkb.hu" TargetMode="Externa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42" Type="http://schemas.openxmlformats.org/officeDocument/2006/relationships/image" Target="../media/image44.png"/><Relationship Id="rId47" Type="http://schemas.openxmlformats.org/officeDocument/2006/relationships/image" Target="../media/image49.png"/><Relationship Id="rId50" Type="http://schemas.openxmlformats.org/officeDocument/2006/relationships/image" Target="../media/image5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41" Type="http://schemas.openxmlformats.org/officeDocument/2006/relationships/image" Target="../media/image43.png"/><Relationship Id="rId54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45" Type="http://schemas.openxmlformats.org/officeDocument/2006/relationships/image" Target="../media/image47.png"/><Relationship Id="rId53" Type="http://schemas.openxmlformats.org/officeDocument/2006/relationships/image" Target="../media/image55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image" Target="../media/image51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4" Type="http://schemas.openxmlformats.org/officeDocument/2006/relationships/image" Target="../media/image46.png"/><Relationship Id="rId52" Type="http://schemas.openxmlformats.org/officeDocument/2006/relationships/image" Target="../media/image54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43" Type="http://schemas.openxmlformats.org/officeDocument/2006/relationships/image" Target="../media/image45.png"/><Relationship Id="rId48" Type="http://schemas.openxmlformats.org/officeDocument/2006/relationships/image" Target="../media/image50.png"/><Relationship Id="rId8" Type="http://schemas.openxmlformats.org/officeDocument/2006/relationships/image" Target="../media/image10.png"/><Relationship Id="rId51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59283" y="217469"/>
            <a:ext cx="5884528" cy="674653"/>
          </a:xfrm>
        </p:spPr>
        <p:txBody>
          <a:bodyPr/>
          <a:lstStyle/>
          <a:p>
            <a:r>
              <a:rPr lang="hu-HU" dirty="0"/>
              <a:t>prezentációk, minta kódok és kódrészletek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658620" y="1234696"/>
            <a:ext cx="8740142" cy="807872"/>
          </a:xfrm>
        </p:spPr>
        <p:txBody>
          <a:bodyPr/>
          <a:lstStyle/>
          <a:p>
            <a:pPr algn="ctr"/>
            <a:r>
              <a:rPr lang="hu-HU" sz="4853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aka.ms/itf2016</a:t>
            </a:r>
          </a:p>
        </p:txBody>
      </p:sp>
      <p:pic>
        <p:nvPicPr>
          <p:cNvPr id="1030" name="Picture 6" descr="Képtalálat a következőre: „github logo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77" y="3300096"/>
            <a:ext cx="2596481" cy="17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6"/>
            <a:ext cx="2892809" cy="514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343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EH 2015 PPT template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6" y="915989"/>
            <a:ext cx="3457575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Rectangle 2"/>
          <p:cNvSpPr>
            <a:spLocks noChangeArrowheads="1"/>
          </p:cNvSpPr>
          <p:nvPr/>
        </p:nvSpPr>
        <p:spPr bwMode="auto">
          <a:xfrm>
            <a:off x="2368551" y="309564"/>
            <a:ext cx="44791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hu-HU" altLang="hu-HU" sz="3200" u="sng">
                <a:solidFill>
                  <a:srgbClr val="0563C1"/>
                </a:solidFill>
                <a:latin typeface="Segoe UI Black" panose="020B0A02040204020203" pitchFamily="34" charset="0"/>
                <a:hlinkClick r:id="rId5"/>
              </a:rPr>
              <a:t>http://spoke.at/FHLJ</a:t>
            </a:r>
            <a:endParaRPr lang="hu-HU" altLang="hu-HU" sz="320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796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EH 2015 PPT template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Cím 1"/>
          <p:cNvSpPr txBox="1">
            <a:spLocks/>
          </p:cNvSpPr>
          <p:nvPr/>
        </p:nvSpPr>
        <p:spPr bwMode="auto">
          <a:xfrm>
            <a:off x="1619250" y="2066925"/>
            <a:ext cx="58324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sz="4400" b="1">
                <a:solidFill>
                  <a:srgbClr val="969696"/>
                </a:solidFill>
              </a:rPr>
              <a:t>Köszönöm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u-HU" altLang="hu-HU" b="1"/>
              <a:t>a figyelmet!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H 2015 PPT template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ím 1"/>
          <p:cNvSpPr txBox="1">
            <a:spLocks/>
          </p:cNvSpPr>
          <p:nvPr/>
        </p:nvSpPr>
        <p:spPr bwMode="auto">
          <a:xfrm>
            <a:off x="395288" y="1906588"/>
            <a:ext cx="8280400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hu-HU" altLang="hu-HU" sz="4000" b="1" dirty="0">
                <a:solidFill>
                  <a:srgbClr val="F2F2F2"/>
                </a:solidFill>
              </a:rPr>
              <a:t>Ne találd fel </a:t>
            </a:r>
            <a:br>
              <a:rPr lang="hu-HU" altLang="hu-HU" sz="4000" b="1" dirty="0">
                <a:solidFill>
                  <a:srgbClr val="F2F2F2"/>
                </a:solidFill>
              </a:rPr>
            </a:br>
            <a:r>
              <a:rPr lang="hu-HU" altLang="hu-HU" sz="4000" b="1" dirty="0">
                <a:solidFill>
                  <a:srgbClr val="F2F2F2"/>
                </a:solidFill>
              </a:rPr>
              <a:t>a spanyolviaszt, </a:t>
            </a:r>
            <a:br>
              <a:rPr lang="hu-HU" altLang="hu-HU" sz="4000" b="1" dirty="0">
                <a:solidFill>
                  <a:srgbClr val="F2F2F2"/>
                </a:solidFill>
              </a:rPr>
            </a:br>
            <a:r>
              <a:rPr lang="hu-HU" altLang="hu-HU" sz="40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használd a kulcsrakész </a:t>
            </a:r>
            <a:br>
              <a:rPr lang="hu-HU" altLang="hu-HU" sz="40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hu-HU" altLang="hu-HU" sz="40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Azure-szolgáltatásokat</a:t>
            </a:r>
            <a:endParaRPr lang="hu-HU" altLang="hu-HU" sz="42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 descr="EH 2015 PPT template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Cím 1"/>
          <p:cNvSpPr>
            <a:spLocks noGrp="1"/>
          </p:cNvSpPr>
          <p:nvPr>
            <p:ph type="title"/>
          </p:nvPr>
        </p:nvSpPr>
        <p:spPr>
          <a:xfrm>
            <a:off x="1116013" y="1006475"/>
            <a:ext cx="8229600" cy="857250"/>
          </a:xfrm>
        </p:spPr>
        <p:txBody>
          <a:bodyPr/>
          <a:lstStyle/>
          <a:p>
            <a:pPr eaLnBrk="1" hangingPunct="1"/>
            <a:r>
              <a:rPr lang="hu-HU" altLang="hu-HU" sz="4400">
                <a:solidFill>
                  <a:srgbClr val="800000"/>
                </a:solidFill>
              </a:rPr>
              <a:t>Kőnig Tibor</a:t>
            </a:r>
          </a:p>
        </p:txBody>
      </p:sp>
      <p:sp>
        <p:nvSpPr>
          <p:cNvPr id="16388" name="Alcím 2"/>
          <p:cNvSpPr txBox="1">
            <a:spLocks/>
          </p:cNvSpPr>
          <p:nvPr/>
        </p:nvSpPr>
        <p:spPr bwMode="auto">
          <a:xfrm>
            <a:off x="1166813" y="2932113"/>
            <a:ext cx="8229600" cy="16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F2F2F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2963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hu-HU" altLang="hu-HU" sz="1800" b="1">
                <a:solidFill>
                  <a:srgbClr val="404040"/>
                </a:solidFill>
              </a:rPr>
              <a:t>Microsoft Magyarország</a:t>
            </a:r>
          </a:p>
          <a:p>
            <a:pPr eaLnBrk="1" hangingPunct="1">
              <a:lnSpc>
                <a:spcPts val="2963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hu-HU" altLang="hu-HU" sz="1800" b="1">
                <a:solidFill>
                  <a:srgbClr val="404040"/>
                </a:solidFill>
              </a:rPr>
              <a:t>Technical Evangelist Manager</a:t>
            </a:r>
          </a:p>
          <a:p>
            <a:pPr eaLnBrk="1" hangingPunct="1">
              <a:lnSpc>
                <a:spcPts val="2963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hu-HU" altLang="hu-HU" sz="1800" b="1">
                <a:solidFill>
                  <a:srgbClr val="960000"/>
                </a:solidFill>
                <a:hlinkClick r:id="rId4"/>
              </a:rPr>
              <a:t>tibor.koenig@microsoft.com</a:t>
            </a:r>
            <a:endParaRPr lang="hu-HU" altLang="hu-HU" sz="1800" b="1">
              <a:solidFill>
                <a:srgbClr val="96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 bwMode="auto">
          <a:xfrm>
            <a:off x="0" y="0"/>
            <a:ext cx="9144000" cy="5200650"/>
          </a:xfrm>
          <a:prstGeom prst="rect">
            <a:avLst/>
          </a:prstGeom>
          <a:solidFill>
            <a:srgbClr val="032E4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anchor="ctr"/>
          <a:lstStyle/>
          <a:p>
            <a:pPr algn="ctr" defTabSz="685523">
              <a:defRPr/>
            </a:pPr>
            <a:endParaRPr lang="en-US" sz="147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93663" y="68263"/>
            <a:ext cx="8907462" cy="3282950"/>
          </a:xfrm>
          <a:prstGeom prst="rect">
            <a:avLst/>
          </a:prstGeom>
          <a:solidFill>
            <a:srgbClr val="005695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31821" tIns="105457" rIns="131821" bIns="105457"/>
          <a:lstStyle/>
          <a:p>
            <a:pPr algn="ctr" defTabSz="671942">
              <a:lnSpc>
                <a:spcPct val="90000"/>
              </a:lnSpc>
              <a:defRPr/>
            </a:pPr>
            <a:r>
              <a:rPr lang="hu-HU" sz="1029" b="1" kern="0" dirty="0">
                <a:solidFill>
                  <a:srgbClr val="FFFF00"/>
                </a:solidFill>
                <a:latin typeface="Segoe UI"/>
                <a:ea typeface="Segoe UI" pitchFamily="34" charset="0"/>
                <a:cs typeface="Segoe UI" pitchFamily="34" charset="0"/>
              </a:rPr>
              <a:t>Platformszolgáltatások</a:t>
            </a:r>
            <a:endParaRPr lang="en-US" sz="1029" b="1" kern="0" dirty="0">
              <a:solidFill>
                <a:srgbClr val="FFFF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260350" y="392113"/>
            <a:ext cx="1138238" cy="2922587"/>
          </a:xfrm>
          <a:prstGeom prst="rect">
            <a:avLst/>
          </a:prstGeom>
          <a:solidFill>
            <a:srgbClr val="1B3C7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31821" tIns="105457" rIns="131821" bIns="105457"/>
          <a:lstStyle/>
          <a:p>
            <a:pPr algn="ctr" defTabSz="671942">
              <a:lnSpc>
                <a:spcPct val="90000"/>
              </a:lnSpc>
              <a:defRPr/>
            </a:pPr>
            <a:r>
              <a:rPr lang="en-US" sz="1029" b="1" kern="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Security &amp; Management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0" y="3351213"/>
            <a:ext cx="9144000" cy="18034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31821" tIns="67232" rIns="131821" bIns="105457"/>
          <a:lstStyle/>
          <a:p>
            <a:pPr algn="ctr" defTabSz="671942">
              <a:lnSpc>
                <a:spcPct val="90000"/>
              </a:lnSpc>
              <a:defRPr/>
            </a:pPr>
            <a:r>
              <a:rPr lang="hu-HU" sz="1029" b="1" kern="0" dirty="0">
                <a:solidFill>
                  <a:srgbClr val="FFFF00"/>
                </a:solidFill>
                <a:latin typeface="Segoe UI"/>
                <a:ea typeface="Segoe UI" pitchFamily="34" charset="0"/>
                <a:cs typeface="Segoe UI" pitchFamily="34" charset="0"/>
              </a:rPr>
              <a:t>Infrastruktúra-szolgáltatások</a:t>
            </a:r>
            <a:endParaRPr lang="en-US" sz="1029" b="1" kern="0" dirty="0">
              <a:solidFill>
                <a:srgbClr val="FFFF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93579" y="3625932"/>
            <a:ext cx="1933115" cy="580407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67232" tIns="33616" rIns="67232" bIns="105457"/>
          <a:lstStyle/>
          <a:p>
            <a:pPr algn="ctr" defTabSz="671942">
              <a:lnSpc>
                <a:spcPct val="90000"/>
              </a:lnSpc>
              <a:defRPr/>
            </a:pPr>
            <a:r>
              <a:rPr lang="en-US" sz="882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Compute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2159934" y="3625932"/>
            <a:ext cx="2126452" cy="580709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67232" tIns="33616" rIns="67232" bIns="105457"/>
          <a:lstStyle/>
          <a:p>
            <a:pPr algn="ctr" defTabSz="671942">
              <a:lnSpc>
                <a:spcPct val="90000"/>
              </a:lnSpc>
              <a:defRPr/>
            </a:pPr>
            <a:r>
              <a:rPr lang="en-US" sz="882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Storage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-105299" y="4301293"/>
            <a:ext cx="9295055" cy="806882"/>
          </a:xfrm>
          <a:prstGeom prst="rect">
            <a:avLst/>
          </a:prstGeom>
          <a:solidFill>
            <a:srgbClr val="002846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31821" tIns="67232" rIns="131821" bIns="105457"/>
          <a:lstStyle/>
          <a:p>
            <a:pPr algn="ctr" defTabSz="671942">
              <a:lnSpc>
                <a:spcPct val="90000"/>
              </a:lnSpc>
              <a:defRPr/>
            </a:pPr>
            <a:r>
              <a:rPr lang="hu-HU" sz="1029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Adatközponti infrastruktúra</a:t>
            </a:r>
            <a:r>
              <a:rPr lang="en-US" sz="1029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 (30 </a:t>
            </a:r>
            <a:r>
              <a:rPr lang="hu-HU" sz="1029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régió</a:t>
            </a:r>
            <a:r>
              <a:rPr lang="en-US" sz="1029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)</a:t>
            </a:r>
          </a:p>
        </p:txBody>
      </p:sp>
      <p:grpSp>
        <p:nvGrpSpPr>
          <p:cNvPr id="18441" name="Group 4"/>
          <p:cNvGrpSpPr>
            <a:grpSpLocks/>
          </p:cNvGrpSpPr>
          <p:nvPr/>
        </p:nvGrpSpPr>
        <p:grpSpPr bwMode="auto">
          <a:xfrm>
            <a:off x="-184150" y="4627563"/>
            <a:ext cx="9451975" cy="573087"/>
            <a:chOff x="-224921" y="6392494"/>
            <a:chExt cx="12855263" cy="780290"/>
          </a:xfrm>
        </p:grpSpPr>
        <p:pic>
          <p:nvPicPr>
            <p:cNvPr id="18644" name="Picture 2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5697" y="6392494"/>
              <a:ext cx="780290" cy="78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645" name="Picture 44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1006" y="6392494"/>
              <a:ext cx="780290" cy="78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646" name="Picture 45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6315" y="6392494"/>
              <a:ext cx="780290" cy="78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647" name="Picture 46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962" y="6392494"/>
              <a:ext cx="780290" cy="78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648" name="Picture 47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2271" y="6392494"/>
              <a:ext cx="780290" cy="78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649" name="Picture 48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580" y="6392494"/>
              <a:ext cx="780290" cy="78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650" name="Picture 49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2889" y="6392494"/>
              <a:ext cx="780290" cy="78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651" name="Picture 50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198" y="6392494"/>
              <a:ext cx="780290" cy="78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652" name="Picture 51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3507" y="6392494"/>
              <a:ext cx="780290" cy="78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653" name="Picture 52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8816" y="6392494"/>
              <a:ext cx="780290" cy="78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654" name="Picture 53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4125" y="6392494"/>
              <a:ext cx="780290" cy="78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655" name="Picture 54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9434" y="6392494"/>
              <a:ext cx="780290" cy="78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656" name="Picture 56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4743" y="6392494"/>
              <a:ext cx="780290" cy="78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657" name="Picture 57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0052" y="6392494"/>
              <a:ext cx="780290" cy="78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658" name="Picture 58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4921" y="6392494"/>
              <a:ext cx="780290" cy="78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659" name="Picture 59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388" y="6392494"/>
              <a:ext cx="780290" cy="78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42" name="Group 142"/>
          <p:cNvGrpSpPr>
            <a:grpSpLocks/>
          </p:cNvGrpSpPr>
          <p:nvPr/>
        </p:nvGrpSpPr>
        <p:grpSpPr bwMode="auto">
          <a:xfrm>
            <a:off x="3138488" y="393700"/>
            <a:ext cx="2711450" cy="1050925"/>
            <a:chOff x="5259761" y="1539578"/>
            <a:chExt cx="3686387" cy="1431446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59761" y="1539578"/>
              <a:ext cx="3686387" cy="1431446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131821" tIns="105457" rIns="131821" bIns="105457"/>
            <a:lstStyle/>
            <a:p>
              <a:pPr algn="ctr" defTabSz="671942">
                <a:lnSpc>
                  <a:spcPct val="90000"/>
                </a:lnSpc>
                <a:defRPr/>
              </a:pPr>
              <a:r>
                <a:rPr lang="en-US" sz="882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Web and Mobile</a:t>
              </a:r>
            </a:p>
          </p:txBody>
        </p:sp>
        <p:grpSp>
          <p:nvGrpSpPr>
            <p:cNvPr id="18626" name="Group 136"/>
            <p:cNvGrpSpPr>
              <a:grpSpLocks/>
            </p:cNvGrpSpPr>
            <p:nvPr/>
          </p:nvGrpSpPr>
          <p:grpSpPr bwMode="auto">
            <a:xfrm>
              <a:off x="5594200" y="1976912"/>
              <a:ext cx="1008542" cy="316971"/>
              <a:chOff x="5594200" y="1976912"/>
              <a:chExt cx="1008542" cy="31697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5943944" y="1991500"/>
                <a:ext cx="658284" cy="302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Web Apps</a:t>
                </a:r>
              </a:p>
            </p:txBody>
          </p:sp>
          <p:pic>
            <p:nvPicPr>
              <p:cNvPr id="18643" name="Picture 151"/>
              <p:cNvPicPr>
                <a:picLocks noChangeAspect="1"/>
              </p:cNvPicPr>
              <p:nvPr/>
            </p:nvPicPr>
            <p:blipFill>
              <a:blip r:embed="rId4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94200" y="1976912"/>
                <a:ext cx="286784" cy="286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627" name="Group 137"/>
            <p:cNvGrpSpPr>
              <a:grpSpLocks/>
            </p:cNvGrpSpPr>
            <p:nvPr/>
          </p:nvGrpSpPr>
          <p:grpSpPr bwMode="auto">
            <a:xfrm>
              <a:off x="5600026" y="2468878"/>
              <a:ext cx="1016034" cy="291093"/>
              <a:chOff x="5600026" y="2468878"/>
              <a:chExt cx="1016034" cy="291093"/>
            </a:xfrm>
          </p:grpSpPr>
          <p:sp>
            <p:nvSpPr>
              <p:cNvPr id="153" name="TextBox 152"/>
              <p:cNvSpPr txBox="1"/>
              <p:nvPr/>
            </p:nvSpPr>
            <p:spPr>
              <a:xfrm>
                <a:off x="5956894" y="2495317"/>
                <a:ext cx="658284" cy="261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Mobile</a:t>
                </a:r>
              </a:p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Apps</a:t>
                </a:r>
              </a:p>
            </p:txBody>
          </p:sp>
          <p:pic>
            <p:nvPicPr>
              <p:cNvPr id="18641" name="Picture 153"/>
              <p:cNvPicPr>
                <a:picLocks noChangeAspect="1"/>
              </p:cNvPicPr>
              <p:nvPr/>
            </p:nvPicPr>
            <p:blipFill>
              <a:blip r:embed="rId5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0026" y="2468878"/>
                <a:ext cx="291092" cy="2910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628" name="Group 140"/>
            <p:cNvGrpSpPr>
              <a:grpSpLocks/>
            </p:cNvGrpSpPr>
            <p:nvPr/>
          </p:nvGrpSpPr>
          <p:grpSpPr bwMode="auto">
            <a:xfrm>
              <a:off x="7471235" y="1938824"/>
              <a:ext cx="1007917" cy="339779"/>
              <a:chOff x="7471235" y="1938824"/>
              <a:chExt cx="1007917" cy="339779"/>
            </a:xfrm>
          </p:grpSpPr>
          <p:sp>
            <p:nvSpPr>
              <p:cNvPr id="155" name="TextBox 154"/>
              <p:cNvSpPr txBox="1"/>
              <p:nvPr/>
            </p:nvSpPr>
            <p:spPr>
              <a:xfrm>
                <a:off x="7821669" y="1978526"/>
                <a:ext cx="658284" cy="300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API</a:t>
                </a:r>
              </a:p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Management</a:t>
                </a:r>
              </a:p>
            </p:txBody>
          </p:sp>
          <p:pic>
            <p:nvPicPr>
              <p:cNvPr id="18639" name="Picture 155"/>
              <p:cNvPicPr>
                <a:picLocks noChangeAspect="1"/>
              </p:cNvPicPr>
              <p:nvPr/>
            </p:nvPicPr>
            <p:blipFill>
              <a:blip r:embed="rId6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1235" y="1938824"/>
                <a:ext cx="291545" cy="2915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629" name="Group 138"/>
            <p:cNvGrpSpPr>
              <a:grpSpLocks/>
            </p:cNvGrpSpPr>
            <p:nvPr/>
          </p:nvGrpSpPr>
          <p:grpSpPr bwMode="auto">
            <a:xfrm>
              <a:off x="6522621" y="1960361"/>
              <a:ext cx="1018326" cy="294805"/>
              <a:chOff x="6522621" y="1960361"/>
              <a:chExt cx="1018326" cy="294805"/>
            </a:xfrm>
          </p:grpSpPr>
          <p:sp>
            <p:nvSpPr>
              <p:cNvPr id="157" name="TextBox 156"/>
              <p:cNvSpPr txBox="1"/>
              <p:nvPr/>
            </p:nvSpPr>
            <p:spPr>
              <a:xfrm>
                <a:off x="6880648" y="1980689"/>
                <a:ext cx="660442" cy="255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API</a:t>
                </a:r>
              </a:p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Apps</a:t>
                </a:r>
              </a:p>
            </p:txBody>
          </p:sp>
          <p:pic>
            <p:nvPicPr>
              <p:cNvPr id="18637" name="Picture 157"/>
              <p:cNvPicPr>
                <a:picLocks noChangeAspect="1"/>
              </p:cNvPicPr>
              <p:nvPr/>
            </p:nvPicPr>
            <p:blipFill>
              <a:blip r:embed="rId7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2621" y="1960361"/>
                <a:ext cx="294804" cy="294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630" name="Group 139"/>
            <p:cNvGrpSpPr>
              <a:grpSpLocks/>
            </p:cNvGrpSpPr>
            <p:nvPr/>
          </p:nvGrpSpPr>
          <p:grpSpPr bwMode="auto">
            <a:xfrm>
              <a:off x="6536908" y="2477932"/>
              <a:ext cx="1008542" cy="308500"/>
              <a:chOff x="6536908" y="2477932"/>
              <a:chExt cx="1008542" cy="308500"/>
            </a:xfrm>
          </p:grpSpPr>
          <p:sp>
            <p:nvSpPr>
              <p:cNvPr id="159" name="TextBox 158"/>
              <p:cNvSpPr txBox="1"/>
              <p:nvPr/>
            </p:nvSpPr>
            <p:spPr>
              <a:xfrm>
                <a:off x="6887123" y="2484505"/>
                <a:ext cx="658283" cy="302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Logic</a:t>
                </a:r>
              </a:p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Apps</a:t>
                </a:r>
              </a:p>
            </p:txBody>
          </p:sp>
          <p:pic>
            <p:nvPicPr>
              <p:cNvPr id="18635" name="Picture 159"/>
              <p:cNvPicPr>
                <a:picLocks noChangeAspect="1"/>
              </p:cNvPicPr>
              <p:nvPr/>
            </p:nvPicPr>
            <p:blipFill>
              <a:blip r:embed="rId8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36908" y="2477932"/>
                <a:ext cx="292423" cy="292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631" name="Group 141"/>
            <p:cNvGrpSpPr>
              <a:grpSpLocks/>
            </p:cNvGrpSpPr>
            <p:nvPr/>
          </p:nvGrpSpPr>
          <p:grpSpPr bwMode="auto">
            <a:xfrm>
              <a:off x="7480661" y="2473259"/>
              <a:ext cx="1003560" cy="328116"/>
              <a:chOff x="7480661" y="2473259"/>
              <a:chExt cx="1003560" cy="328116"/>
            </a:xfrm>
          </p:grpSpPr>
          <p:sp>
            <p:nvSpPr>
              <p:cNvPr id="161" name="TextBox 160"/>
              <p:cNvSpPr txBox="1"/>
              <p:nvPr/>
            </p:nvSpPr>
            <p:spPr>
              <a:xfrm>
                <a:off x="7825986" y="2501804"/>
                <a:ext cx="658284" cy="300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Notification</a:t>
                </a:r>
              </a:p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Hubs</a:t>
                </a:r>
              </a:p>
            </p:txBody>
          </p:sp>
          <p:pic>
            <p:nvPicPr>
              <p:cNvPr id="18633" name="Picture 161"/>
              <p:cNvPicPr>
                <a:picLocks noChangeAspect="1"/>
              </p:cNvPicPr>
              <p:nvPr/>
            </p:nvPicPr>
            <p:blipFill>
              <a:blip r:embed="rId9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0661" y="2473259"/>
                <a:ext cx="289263" cy="289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8443" name="Group 394"/>
          <p:cNvGrpSpPr>
            <a:grpSpLocks/>
          </p:cNvGrpSpPr>
          <p:nvPr/>
        </p:nvGrpSpPr>
        <p:grpSpPr bwMode="auto">
          <a:xfrm>
            <a:off x="1481138" y="2649538"/>
            <a:ext cx="1770062" cy="619125"/>
            <a:chOff x="2392677" y="3336393"/>
            <a:chExt cx="2405851" cy="840484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392677" y="3336393"/>
              <a:ext cx="2405851" cy="840484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67232" tIns="105457" rIns="67232" bIns="105457"/>
            <a:lstStyle/>
            <a:p>
              <a:pPr algn="ctr" defTabSz="671942">
                <a:lnSpc>
                  <a:spcPct val="90000"/>
                </a:lnSpc>
                <a:defRPr/>
              </a:pPr>
              <a:r>
                <a:rPr lang="en-US" sz="882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Media &amp; CDN</a:t>
              </a:r>
            </a:p>
          </p:txBody>
        </p:sp>
        <p:grpSp>
          <p:nvGrpSpPr>
            <p:cNvPr id="18619" name="Group 342"/>
            <p:cNvGrpSpPr>
              <a:grpSpLocks/>
            </p:cNvGrpSpPr>
            <p:nvPr/>
          </p:nvGrpSpPr>
          <p:grpSpPr bwMode="auto">
            <a:xfrm>
              <a:off x="3589335" y="3766457"/>
              <a:ext cx="1046674" cy="331327"/>
              <a:chOff x="3763993" y="3766457"/>
              <a:chExt cx="1046674" cy="331327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4153254" y="3797581"/>
                <a:ext cx="658103" cy="2995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88" dirty="0">
                    <a:solidFill>
                      <a:srgbClr val="FFFFFF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Content Delivery</a:t>
                </a:r>
              </a:p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88" dirty="0">
                    <a:solidFill>
                      <a:srgbClr val="FFFFFF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Network (CDN)</a:t>
                </a:r>
              </a:p>
            </p:txBody>
          </p:sp>
          <p:pic>
            <p:nvPicPr>
              <p:cNvPr id="18624" name="Picture 163" descr="Content Delivery Network (CDN).png"/>
              <p:cNvPicPr>
                <a:picLocks noChangeAspect="1"/>
              </p:cNvPicPr>
              <p:nvPr/>
            </p:nvPicPr>
            <p:blipFill>
              <a:blip r:embed="rId10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3993" y="3766457"/>
                <a:ext cx="296167" cy="296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620" name="Group 341"/>
            <p:cNvGrpSpPr>
              <a:grpSpLocks/>
            </p:cNvGrpSpPr>
            <p:nvPr/>
          </p:nvGrpSpPr>
          <p:grpSpPr bwMode="auto">
            <a:xfrm>
              <a:off x="2602049" y="3774113"/>
              <a:ext cx="1014764" cy="326444"/>
              <a:chOff x="2951369" y="3774113"/>
              <a:chExt cx="1014764" cy="326444"/>
            </a:xfrm>
          </p:grpSpPr>
          <p:sp>
            <p:nvSpPr>
              <p:cNvPr id="165" name="TextBox 164"/>
              <p:cNvSpPr txBox="1"/>
              <p:nvPr/>
            </p:nvSpPr>
            <p:spPr>
              <a:xfrm>
                <a:off x="3307318" y="3799736"/>
                <a:ext cx="658102" cy="301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Media</a:t>
                </a:r>
              </a:p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Services</a:t>
                </a:r>
              </a:p>
            </p:txBody>
          </p:sp>
          <p:pic>
            <p:nvPicPr>
              <p:cNvPr id="18622" name="Picture 165" descr="Media Services.png"/>
              <p:cNvPicPr>
                <a:picLocks noChangeAspect="1"/>
              </p:cNvPicPr>
              <p:nvPr/>
            </p:nvPicPr>
            <p:blipFill>
              <a:blip r:embed="rId11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1369" y="3774113"/>
                <a:ext cx="282134" cy="282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8444" name="Group 386"/>
          <p:cNvGrpSpPr>
            <a:grpSpLocks/>
          </p:cNvGrpSpPr>
          <p:nvPr/>
        </p:nvGrpSpPr>
        <p:grpSpPr bwMode="auto">
          <a:xfrm>
            <a:off x="3405188" y="1550988"/>
            <a:ext cx="2055812" cy="1717675"/>
            <a:chOff x="5864958" y="2910816"/>
            <a:chExt cx="2795751" cy="2335919"/>
          </a:xfrm>
        </p:grpSpPr>
        <p:sp>
          <p:nvSpPr>
            <p:cNvPr id="39" name="Rectangle 38"/>
            <p:cNvSpPr/>
            <p:nvPr/>
          </p:nvSpPr>
          <p:spPr bwMode="auto">
            <a:xfrm>
              <a:off x="5864958" y="2910816"/>
              <a:ext cx="2795751" cy="2335919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131821" tIns="105457" rIns="131821" bIns="105457"/>
            <a:lstStyle/>
            <a:p>
              <a:pPr algn="ctr" defTabSz="671942">
                <a:lnSpc>
                  <a:spcPct val="90000"/>
                </a:lnSpc>
                <a:defRPr/>
              </a:pPr>
              <a:r>
                <a:rPr lang="en-US" sz="882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Analytics &amp; </a:t>
              </a:r>
              <a:r>
                <a:rPr lang="en-US" sz="882" b="1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IoT</a:t>
              </a:r>
              <a:endParaRPr lang="en-US" sz="882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600" name="Group 380"/>
            <p:cNvGrpSpPr>
              <a:grpSpLocks/>
            </p:cNvGrpSpPr>
            <p:nvPr/>
          </p:nvGrpSpPr>
          <p:grpSpPr bwMode="auto">
            <a:xfrm>
              <a:off x="6264708" y="3452128"/>
              <a:ext cx="1011681" cy="347362"/>
              <a:chOff x="6264708" y="3452128"/>
              <a:chExt cx="1011681" cy="347362"/>
            </a:xfrm>
          </p:grpSpPr>
          <p:sp>
            <p:nvSpPr>
              <p:cNvPr id="181" name="TextBox 180"/>
              <p:cNvSpPr txBox="1"/>
              <p:nvPr/>
            </p:nvSpPr>
            <p:spPr>
              <a:xfrm>
                <a:off x="6616249" y="3498034"/>
                <a:ext cx="660618" cy="3022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 err="1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HDInsight</a:t>
                </a:r>
                <a:endPara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endParaRPr>
              </a:p>
            </p:txBody>
          </p:sp>
          <p:pic>
            <p:nvPicPr>
              <p:cNvPr id="18617" name="Picture 181"/>
              <p:cNvPicPr>
                <a:picLocks noChangeAspect="1"/>
              </p:cNvPicPr>
              <p:nvPr/>
            </p:nvPicPr>
            <p:blipFill>
              <a:blip r:embed="rId12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4708" y="3452128"/>
                <a:ext cx="296813" cy="29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601" name="Group 381"/>
            <p:cNvGrpSpPr>
              <a:grpSpLocks/>
            </p:cNvGrpSpPr>
            <p:nvPr/>
          </p:nvGrpSpPr>
          <p:grpSpPr bwMode="auto">
            <a:xfrm>
              <a:off x="7430331" y="3487300"/>
              <a:ext cx="1012136" cy="319344"/>
              <a:chOff x="7430331" y="3487300"/>
              <a:chExt cx="1012136" cy="319344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7784203" y="3504510"/>
                <a:ext cx="658460" cy="3022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Machine</a:t>
                </a:r>
              </a:p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Learning</a:t>
                </a:r>
              </a:p>
            </p:txBody>
          </p:sp>
          <p:pic>
            <p:nvPicPr>
              <p:cNvPr id="18615" name="Picture 183"/>
              <p:cNvPicPr>
                <a:picLocks noChangeAspect="1"/>
              </p:cNvPicPr>
              <p:nvPr/>
            </p:nvPicPr>
            <p:blipFill>
              <a:blip r:embed="rId13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331" y="3487300"/>
                <a:ext cx="285754" cy="285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602" name="Group 382"/>
            <p:cNvGrpSpPr>
              <a:grpSpLocks/>
            </p:cNvGrpSpPr>
            <p:nvPr/>
          </p:nvGrpSpPr>
          <p:grpSpPr bwMode="auto">
            <a:xfrm>
              <a:off x="6197972" y="4617996"/>
              <a:ext cx="1022705" cy="345461"/>
              <a:chOff x="6197972" y="4617996"/>
              <a:chExt cx="1022705" cy="345461"/>
            </a:xfrm>
          </p:grpSpPr>
          <p:sp>
            <p:nvSpPr>
              <p:cNvPr id="185" name="TextBox 184"/>
              <p:cNvSpPr txBox="1"/>
              <p:nvPr/>
            </p:nvSpPr>
            <p:spPr>
              <a:xfrm>
                <a:off x="6560118" y="4663835"/>
                <a:ext cx="660618" cy="3000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Stream</a:t>
                </a:r>
              </a:p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Analytics</a:t>
                </a:r>
              </a:p>
            </p:txBody>
          </p:sp>
          <p:pic>
            <p:nvPicPr>
              <p:cNvPr id="18613" name="Picture 185"/>
              <p:cNvPicPr>
                <a:picLocks noChangeAspect="1"/>
              </p:cNvPicPr>
              <p:nvPr/>
            </p:nvPicPr>
            <p:blipFill>
              <a:blip r:embed="rId14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7972" y="4617996"/>
                <a:ext cx="310547" cy="3105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603" name="Group 383"/>
            <p:cNvGrpSpPr>
              <a:grpSpLocks/>
            </p:cNvGrpSpPr>
            <p:nvPr/>
          </p:nvGrpSpPr>
          <p:grpSpPr bwMode="auto">
            <a:xfrm>
              <a:off x="6228800" y="4056656"/>
              <a:ext cx="1002965" cy="334571"/>
              <a:chOff x="6228800" y="4056656"/>
              <a:chExt cx="1002965" cy="334571"/>
            </a:xfrm>
          </p:grpSpPr>
          <p:sp>
            <p:nvSpPr>
              <p:cNvPr id="187" name="TextBox 186"/>
              <p:cNvSpPr txBox="1"/>
              <p:nvPr/>
            </p:nvSpPr>
            <p:spPr>
              <a:xfrm>
                <a:off x="6573070" y="4091729"/>
                <a:ext cx="658458" cy="3000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Data</a:t>
                </a:r>
              </a:p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Factory</a:t>
                </a:r>
              </a:p>
            </p:txBody>
          </p:sp>
          <p:pic>
            <p:nvPicPr>
              <p:cNvPr id="18611" name="Picture 187"/>
              <p:cNvPicPr>
                <a:picLocks noChangeAspect="1"/>
              </p:cNvPicPr>
              <p:nvPr/>
            </p:nvPicPr>
            <p:blipFill>
              <a:blip r:embed="rId15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8800" y="4056656"/>
                <a:ext cx="302121" cy="302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604" name="Group 384"/>
            <p:cNvGrpSpPr>
              <a:grpSpLocks/>
            </p:cNvGrpSpPr>
            <p:nvPr/>
          </p:nvGrpSpPr>
          <p:grpSpPr bwMode="auto">
            <a:xfrm>
              <a:off x="7428168" y="4064595"/>
              <a:ext cx="1005670" cy="327678"/>
              <a:chOff x="7428168" y="4064595"/>
              <a:chExt cx="1005670" cy="327678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7775568" y="4089570"/>
                <a:ext cx="658459" cy="3022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Event</a:t>
                </a:r>
              </a:p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Hubs</a:t>
                </a:r>
              </a:p>
            </p:txBody>
          </p:sp>
          <p:pic>
            <p:nvPicPr>
              <p:cNvPr id="18609" name="Picture 189"/>
              <p:cNvPicPr>
                <a:picLocks noChangeAspect="1"/>
              </p:cNvPicPr>
              <p:nvPr/>
            </p:nvPicPr>
            <p:blipFill>
              <a:blip r:embed="rId16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8168" y="4064595"/>
                <a:ext cx="296417" cy="296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605" name="Group 385"/>
            <p:cNvGrpSpPr>
              <a:grpSpLocks/>
            </p:cNvGrpSpPr>
            <p:nvPr/>
          </p:nvGrpSpPr>
          <p:grpSpPr bwMode="auto">
            <a:xfrm>
              <a:off x="7466284" y="4661302"/>
              <a:ext cx="989338" cy="296656"/>
              <a:chOff x="7466284" y="4661302"/>
              <a:chExt cx="989338" cy="296656"/>
            </a:xfrm>
          </p:grpSpPr>
          <p:sp>
            <p:nvSpPr>
              <p:cNvPr id="191" name="TextBox 190"/>
              <p:cNvSpPr txBox="1"/>
              <p:nvPr/>
            </p:nvSpPr>
            <p:spPr>
              <a:xfrm>
                <a:off x="7797157" y="4676787"/>
                <a:ext cx="658460" cy="2590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Mobile</a:t>
                </a:r>
              </a:p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Engagement</a:t>
                </a:r>
              </a:p>
            </p:txBody>
          </p:sp>
          <p:pic>
            <p:nvPicPr>
              <p:cNvPr id="18607" name="Picture 191"/>
              <p:cNvPicPr>
                <a:picLocks noChangeAspect="1"/>
              </p:cNvPicPr>
              <p:nvPr/>
            </p:nvPicPr>
            <p:blipFill>
              <a:blip r:embed="rId17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6284" y="4661302"/>
                <a:ext cx="296656" cy="296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8445" name="Group 333"/>
          <p:cNvGrpSpPr>
            <a:grpSpLocks/>
          </p:cNvGrpSpPr>
          <p:nvPr/>
        </p:nvGrpSpPr>
        <p:grpSpPr bwMode="auto">
          <a:xfrm>
            <a:off x="411163" y="1204913"/>
            <a:ext cx="744537" cy="236537"/>
            <a:chOff x="6813227" y="457506"/>
            <a:chExt cx="1012582" cy="321430"/>
          </a:xfrm>
        </p:grpSpPr>
        <p:sp>
          <p:nvSpPr>
            <p:cNvPr id="193" name="TextBox 192"/>
            <p:cNvSpPr txBox="1"/>
            <p:nvPr/>
          </p:nvSpPr>
          <p:spPr>
            <a:xfrm>
              <a:off x="7167307" y="476921"/>
              <a:ext cx="658502" cy="3020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0566" rIns="0" bIns="0"/>
            <a:lstStyle/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Active</a:t>
              </a:r>
            </a:p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Directory</a:t>
              </a:r>
            </a:p>
          </p:txBody>
        </p:sp>
        <p:pic>
          <p:nvPicPr>
            <p:cNvPr id="18598" name="Picture 193" descr="Azure Active Directory.png"/>
            <p:cNvPicPr>
              <a:picLocks noChangeAspect="1"/>
            </p:cNvPicPr>
            <p:nvPr/>
          </p:nvPicPr>
          <p:blipFill>
            <a:blip r:embed="rId18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227" y="457506"/>
              <a:ext cx="298103" cy="298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46" name="Group 334"/>
          <p:cNvGrpSpPr>
            <a:grpSpLocks/>
          </p:cNvGrpSpPr>
          <p:nvPr/>
        </p:nvGrpSpPr>
        <p:grpSpPr bwMode="auto">
          <a:xfrm>
            <a:off x="411163" y="1597025"/>
            <a:ext cx="715962" cy="228600"/>
            <a:chOff x="7922427" y="464301"/>
            <a:chExt cx="974572" cy="311021"/>
          </a:xfrm>
        </p:grpSpPr>
        <p:sp>
          <p:nvSpPr>
            <p:cNvPr id="195" name="TextBox 194"/>
            <p:cNvSpPr txBox="1"/>
            <p:nvPr/>
          </p:nvSpPr>
          <p:spPr>
            <a:xfrm>
              <a:off x="8237921" y="475101"/>
              <a:ext cx="659078" cy="300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0566" rIns="0" bIns="0"/>
            <a:lstStyle/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Multi-Factor</a:t>
              </a:r>
            </a:p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Authentication</a:t>
              </a:r>
            </a:p>
          </p:txBody>
        </p:sp>
        <p:pic>
          <p:nvPicPr>
            <p:cNvPr id="18596" name="Picture 195" descr="Multi-Factor Authentication.png"/>
            <p:cNvPicPr>
              <a:picLocks noChangeAspect="1"/>
            </p:cNvPicPr>
            <p:nvPr/>
          </p:nvPicPr>
          <p:blipFill>
            <a:blip r:embed="rId19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2427" y="464301"/>
              <a:ext cx="288019" cy="288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47" name="Group 330"/>
          <p:cNvGrpSpPr>
            <a:grpSpLocks/>
          </p:cNvGrpSpPr>
          <p:nvPr/>
        </p:nvGrpSpPr>
        <p:grpSpPr bwMode="auto">
          <a:xfrm>
            <a:off x="411163" y="1987550"/>
            <a:ext cx="741362" cy="249238"/>
            <a:chOff x="2492088" y="428524"/>
            <a:chExt cx="1008498" cy="337139"/>
          </a:xfrm>
        </p:grpSpPr>
        <p:sp>
          <p:nvSpPr>
            <p:cNvPr id="198" name="TextBox 197"/>
            <p:cNvSpPr txBox="1"/>
            <p:nvPr/>
          </p:nvSpPr>
          <p:spPr>
            <a:xfrm>
              <a:off x="2841931" y="465030"/>
              <a:ext cx="658655" cy="3006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0566" rIns="0" bIns="0"/>
            <a:lstStyle/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Automation</a:t>
              </a:r>
            </a:p>
          </p:txBody>
        </p:sp>
        <p:pic>
          <p:nvPicPr>
            <p:cNvPr id="18594" name="Picture 198" descr="Azure automation.png"/>
            <p:cNvPicPr>
              <a:picLocks noChangeAspect="1"/>
            </p:cNvPicPr>
            <p:nvPr/>
          </p:nvPicPr>
          <p:blipFill>
            <a:blip r:embed="rId20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2088" y="428524"/>
              <a:ext cx="289607" cy="289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48" name="Group 331"/>
          <p:cNvGrpSpPr>
            <a:grpSpLocks/>
          </p:cNvGrpSpPr>
          <p:nvPr/>
        </p:nvGrpSpPr>
        <p:grpSpPr bwMode="auto">
          <a:xfrm>
            <a:off x="411163" y="871538"/>
            <a:ext cx="735012" cy="255587"/>
            <a:chOff x="3528269" y="417611"/>
            <a:chExt cx="1000133" cy="348052"/>
          </a:xfrm>
        </p:grpSpPr>
        <p:sp>
          <p:nvSpPr>
            <p:cNvPr id="200" name="TextBox 199"/>
            <p:cNvSpPr txBox="1"/>
            <p:nvPr/>
          </p:nvSpPr>
          <p:spPr>
            <a:xfrm>
              <a:off x="3869567" y="465171"/>
              <a:ext cx="658835" cy="30049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0566" rIns="0" bIns="0"/>
            <a:lstStyle/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Portal</a:t>
              </a:r>
            </a:p>
          </p:txBody>
        </p:sp>
        <p:pic>
          <p:nvPicPr>
            <p:cNvPr id="18592" name="Picture 200" descr="Azure subscription.png"/>
            <p:cNvPicPr>
              <a:picLocks noChangeAspect="1"/>
            </p:cNvPicPr>
            <p:nvPr/>
          </p:nvPicPr>
          <p:blipFill>
            <a:blip r:embed="rId21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269" y="417611"/>
              <a:ext cx="286236" cy="286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49" name="Group 332"/>
          <p:cNvGrpSpPr>
            <a:grpSpLocks/>
          </p:cNvGrpSpPr>
          <p:nvPr/>
        </p:nvGrpSpPr>
        <p:grpSpPr bwMode="auto">
          <a:xfrm>
            <a:off x="411163" y="2349500"/>
            <a:ext cx="739775" cy="265113"/>
            <a:chOff x="4552624" y="449870"/>
            <a:chExt cx="1006664" cy="360439"/>
          </a:xfrm>
        </p:grpSpPr>
        <p:sp>
          <p:nvSpPr>
            <p:cNvPr id="204" name="TextBox 203"/>
            <p:cNvSpPr txBox="1"/>
            <p:nvPr/>
          </p:nvSpPr>
          <p:spPr>
            <a:xfrm>
              <a:off x="4900419" y="508145"/>
              <a:ext cx="658869" cy="3021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0566" rIns="0" bIns="0"/>
            <a:lstStyle/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Key Vault</a:t>
              </a:r>
            </a:p>
          </p:txBody>
        </p:sp>
        <p:pic>
          <p:nvPicPr>
            <p:cNvPr id="18590" name="Picture 204" descr="AzureKeyVault_icon_white.png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2624" y="449870"/>
              <a:ext cx="267038" cy="296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50" name="Group 379"/>
          <p:cNvGrpSpPr>
            <a:grpSpLocks/>
          </p:cNvGrpSpPr>
          <p:nvPr/>
        </p:nvGrpSpPr>
        <p:grpSpPr bwMode="auto">
          <a:xfrm>
            <a:off x="1468438" y="1554163"/>
            <a:ext cx="1784350" cy="993775"/>
            <a:chOff x="3326868" y="2362886"/>
            <a:chExt cx="2427157" cy="1351020"/>
          </a:xfrm>
        </p:grpSpPr>
        <p:sp>
          <p:nvSpPr>
            <p:cNvPr id="40" name="Rectangle 39"/>
            <p:cNvSpPr/>
            <p:nvPr/>
          </p:nvSpPr>
          <p:spPr bwMode="auto">
            <a:xfrm>
              <a:off x="3326868" y="2362886"/>
              <a:ext cx="2427157" cy="1351020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131821" tIns="105457" rIns="131821" bIns="105457"/>
            <a:lstStyle/>
            <a:p>
              <a:pPr algn="ctr" defTabSz="671942">
                <a:lnSpc>
                  <a:spcPct val="90000"/>
                </a:lnSpc>
                <a:defRPr/>
              </a:pPr>
              <a:r>
                <a:rPr lang="en-US" sz="882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Integration</a:t>
              </a:r>
            </a:p>
          </p:txBody>
        </p:sp>
        <p:grpSp>
          <p:nvGrpSpPr>
            <p:cNvPr id="18577" name="Group 376"/>
            <p:cNvGrpSpPr>
              <a:grpSpLocks/>
            </p:cNvGrpSpPr>
            <p:nvPr/>
          </p:nvGrpSpPr>
          <p:grpSpPr bwMode="auto">
            <a:xfrm>
              <a:off x="4605524" y="2773724"/>
              <a:ext cx="1005586" cy="320716"/>
              <a:chOff x="4605524" y="2773724"/>
              <a:chExt cx="1005586" cy="320716"/>
            </a:xfrm>
          </p:grpSpPr>
          <p:sp>
            <p:nvSpPr>
              <p:cNvPr id="214" name="TextBox 213"/>
              <p:cNvSpPr txBox="1"/>
              <p:nvPr/>
            </p:nvSpPr>
            <p:spPr>
              <a:xfrm>
                <a:off x="4952890" y="2792363"/>
                <a:ext cx="658615" cy="302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 err="1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Biztalk</a:t>
                </a:r>
                <a:endPara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endParaRPr>
              </a:p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Services</a:t>
                </a:r>
              </a:p>
            </p:txBody>
          </p:sp>
          <p:pic>
            <p:nvPicPr>
              <p:cNvPr id="18588" name="Picture 214" descr="BizTalk Services.png"/>
              <p:cNvPicPr>
                <a:picLocks noChangeAspect="1"/>
              </p:cNvPicPr>
              <p:nvPr/>
            </p:nvPicPr>
            <p:blipFill>
              <a:blip r:embed="rId23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5524" y="2773724"/>
                <a:ext cx="293814" cy="2938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578" name="Group 377"/>
            <p:cNvGrpSpPr>
              <a:grpSpLocks/>
            </p:cNvGrpSpPr>
            <p:nvPr/>
          </p:nvGrpSpPr>
          <p:grpSpPr bwMode="auto">
            <a:xfrm>
              <a:off x="3571364" y="3313178"/>
              <a:ext cx="1008307" cy="316721"/>
              <a:chOff x="3571364" y="3313178"/>
              <a:chExt cx="1008307" cy="316721"/>
            </a:xfrm>
          </p:grpSpPr>
          <p:sp>
            <p:nvSpPr>
              <p:cNvPr id="216" name="TextBox 215"/>
              <p:cNvSpPr txBox="1"/>
              <p:nvPr/>
            </p:nvSpPr>
            <p:spPr>
              <a:xfrm>
                <a:off x="3920700" y="3327591"/>
                <a:ext cx="658616" cy="302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Hybrid</a:t>
                </a:r>
              </a:p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Connections</a:t>
                </a:r>
              </a:p>
            </p:txBody>
          </p:sp>
          <p:pic>
            <p:nvPicPr>
              <p:cNvPr id="18586" name="Picture 216" descr="Hybrid Connections (BizTalk).png"/>
              <p:cNvPicPr>
                <a:picLocks noChangeAspect="1"/>
              </p:cNvPicPr>
              <p:nvPr/>
            </p:nvPicPr>
            <p:blipFill>
              <a:blip r:embed="rId24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1364" y="3313178"/>
                <a:ext cx="292125" cy="292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579" name="Group 378"/>
            <p:cNvGrpSpPr>
              <a:grpSpLocks/>
            </p:cNvGrpSpPr>
            <p:nvPr/>
          </p:nvGrpSpPr>
          <p:grpSpPr bwMode="auto">
            <a:xfrm>
              <a:off x="4613872" y="3306133"/>
              <a:ext cx="998427" cy="323766"/>
              <a:chOff x="4613872" y="3306133"/>
              <a:chExt cx="998427" cy="323766"/>
            </a:xfrm>
          </p:grpSpPr>
          <p:sp>
            <p:nvSpPr>
              <p:cNvPr id="218" name="TextBox 217"/>
              <p:cNvSpPr txBox="1"/>
              <p:nvPr/>
            </p:nvSpPr>
            <p:spPr>
              <a:xfrm>
                <a:off x="4952889" y="3327591"/>
                <a:ext cx="658615" cy="302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Service</a:t>
                </a:r>
              </a:p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Bus</a:t>
                </a:r>
              </a:p>
            </p:txBody>
          </p:sp>
          <p:pic>
            <p:nvPicPr>
              <p:cNvPr id="18584" name="Picture 218" descr="Service Bus.png"/>
              <p:cNvPicPr>
                <a:picLocks noChangeAspect="1"/>
              </p:cNvPicPr>
              <p:nvPr/>
            </p:nvPicPr>
            <p:blipFill>
              <a:blip r:embed="rId25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3872" y="3306133"/>
                <a:ext cx="292386" cy="292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580" name="Group 375"/>
            <p:cNvGrpSpPr>
              <a:grpSpLocks/>
            </p:cNvGrpSpPr>
            <p:nvPr/>
          </p:nvGrpSpPr>
          <p:grpSpPr bwMode="auto">
            <a:xfrm>
              <a:off x="3564974" y="2774918"/>
              <a:ext cx="1004745" cy="319522"/>
              <a:chOff x="3564974" y="2774918"/>
              <a:chExt cx="1004745" cy="319522"/>
            </a:xfrm>
          </p:grpSpPr>
          <p:sp>
            <p:nvSpPr>
              <p:cNvPr id="220" name="TextBox 219"/>
              <p:cNvSpPr txBox="1"/>
              <p:nvPr/>
            </p:nvSpPr>
            <p:spPr>
              <a:xfrm>
                <a:off x="3909904" y="2794522"/>
                <a:ext cx="660774" cy="2999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Storage</a:t>
                </a:r>
              </a:p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Queues</a:t>
                </a:r>
              </a:p>
            </p:txBody>
          </p:sp>
          <p:pic>
            <p:nvPicPr>
              <p:cNvPr id="18582" name="Picture 220" descr="Storage queue.png"/>
              <p:cNvPicPr>
                <a:picLocks noChangeAspect="1"/>
              </p:cNvPicPr>
              <p:nvPr/>
            </p:nvPicPr>
            <p:blipFill>
              <a:blip r:embed="rId26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4974" y="2774918"/>
                <a:ext cx="292620" cy="292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8451" name="Group 335"/>
          <p:cNvGrpSpPr>
            <a:grpSpLocks/>
          </p:cNvGrpSpPr>
          <p:nvPr/>
        </p:nvGrpSpPr>
        <p:grpSpPr bwMode="auto">
          <a:xfrm>
            <a:off x="411163" y="2682875"/>
            <a:ext cx="754062" cy="233363"/>
            <a:chOff x="9096923" y="436026"/>
            <a:chExt cx="1024650" cy="317273"/>
          </a:xfrm>
        </p:grpSpPr>
        <p:sp>
          <p:nvSpPr>
            <p:cNvPr id="230" name="TextBox 229"/>
            <p:cNvSpPr txBox="1"/>
            <p:nvPr/>
          </p:nvSpPr>
          <p:spPr>
            <a:xfrm>
              <a:off x="9461482" y="451135"/>
              <a:ext cx="660091" cy="3021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0566" rIns="0" bIns="0"/>
            <a:lstStyle/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Store /</a:t>
              </a:r>
            </a:p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Marketplace</a:t>
              </a:r>
            </a:p>
          </p:txBody>
        </p:sp>
        <p:pic>
          <p:nvPicPr>
            <p:cNvPr id="18575" name="Picture 230" descr="Azure Marketplace.png"/>
            <p:cNvPicPr>
              <a:picLocks noChangeAspect="1"/>
            </p:cNvPicPr>
            <p:nvPr/>
          </p:nvPicPr>
          <p:blipFill>
            <a:blip r:embed="rId27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6923" y="436026"/>
              <a:ext cx="291303" cy="291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" name="Rectangle 70"/>
          <p:cNvSpPr/>
          <p:nvPr/>
        </p:nvSpPr>
        <p:spPr bwMode="auto">
          <a:xfrm>
            <a:off x="7675563" y="398463"/>
            <a:ext cx="1154112" cy="2909887"/>
          </a:xfrm>
          <a:prstGeom prst="rect">
            <a:avLst/>
          </a:prstGeom>
          <a:solidFill>
            <a:srgbClr val="1B3C7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31821" tIns="105457" rIns="131821" bIns="105457"/>
          <a:lstStyle/>
          <a:p>
            <a:pPr algn="ctr" defTabSz="671942">
              <a:lnSpc>
                <a:spcPct val="90000"/>
              </a:lnSpc>
              <a:defRPr/>
            </a:pPr>
            <a:r>
              <a:rPr lang="en-US" sz="882" b="1" kern="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Hybrid</a:t>
            </a:r>
          </a:p>
          <a:p>
            <a:pPr algn="ctr" defTabSz="671942">
              <a:lnSpc>
                <a:spcPct val="90000"/>
              </a:lnSpc>
              <a:defRPr/>
            </a:pPr>
            <a:r>
              <a:rPr lang="en-US" sz="882" b="1" kern="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Operations</a:t>
            </a:r>
            <a:endParaRPr lang="en-US" sz="956" b="1" kern="0" dirty="0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453" name="Group 337"/>
          <p:cNvGrpSpPr>
            <a:grpSpLocks/>
          </p:cNvGrpSpPr>
          <p:nvPr/>
        </p:nvGrpSpPr>
        <p:grpSpPr bwMode="auto">
          <a:xfrm>
            <a:off x="7866063" y="1663700"/>
            <a:ext cx="742950" cy="244475"/>
            <a:chOff x="11198479" y="2855036"/>
            <a:chExt cx="1011251" cy="332229"/>
          </a:xfrm>
        </p:grpSpPr>
        <p:sp>
          <p:nvSpPr>
            <p:cNvPr id="206" name="TextBox 205"/>
            <p:cNvSpPr txBox="1"/>
            <p:nvPr/>
          </p:nvSpPr>
          <p:spPr>
            <a:xfrm>
              <a:off x="11550688" y="2885239"/>
              <a:ext cx="659042" cy="30202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0566" rIns="0" bIns="0"/>
            <a:lstStyle/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Backup</a:t>
              </a:r>
            </a:p>
          </p:txBody>
        </p:sp>
        <p:pic>
          <p:nvPicPr>
            <p:cNvPr id="18573" name="Picture 206" descr="Backup Service.png"/>
            <p:cNvPicPr>
              <a:picLocks noChangeAspect="1"/>
            </p:cNvPicPr>
            <p:nvPr/>
          </p:nvPicPr>
          <p:blipFill>
            <a:blip r:embed="rId28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8479" y="2855036"/>
              <a:ext cx="296408" cy="296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54" name="Group 241"/>
          <p:cNvGrpSpPr>
            <a:grpSpLocks/>
          </p:cNvGrpSpPr>
          <p:nvPr/>
        </p:nvGrpSpPr>
        <p:grpSpPr bwMode="auto">
          <a:xfrm>
            <a:off x="7853363" y="3033713"/>
            <a:ext cx="738187" cy="242887"/>
            <a:chOff x="11181272" y="4050487"/>
            <a:chExt cx="1005745" cy="331029"/>
          </a:xfrm>
        </p:grpSpPr>
        <p:sp>
          <p:nvSpPr>
            <p:cNvPr id="208" name="TextBox 207"/>
            <p:cNvSpPr txBox="1"/>
            <p:nvPr/>
          </p:nvSpPr>
          <p:spPr>
            <a:xfrm>
              <a:off x="11527335" y="4080777"/>
              <a:ext cx="659682" cy="3007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0566" rIns="0" bIns="0"/>
            <a:lstStyle/>
            <a:p>
              <a:pPr defTabSz="685463">
                <a:lnSpc>
                  <a:spcPts val="600"/>
                </a:lnSpc>
                <a:defRPr/>
              </a:pPr>
              <a:r>
                <a:rPr lang="en-US" sz="563" dirty="0" err="1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StorSimple</a:t>
              </a:r>
              <a:endParaRPr lang="en-US" sz="563" dirty="0">
                <a:solidFill>
                  <a:prstClr val="white"/>
                </a:solidFill>
                <a:latin typeface="Segoe UI Light" panose="020B0502040204020203" pitchFamily="34" charset="0"/>
                <a:ea typeface="Arial Unicode MS" panose="020B0604020202020204" pitchFamily="34" charset="-128"/>
                <a:cs typeface="Segoe UI Light" panose="020B0502040204020203" pitchFamily="34" charset="0"/>
              </a:endParaRPr>
            </a:p>
            <a:p>
              <a:pPr defTabSz="685463">
                <a:lnSpc>
                  <a:spcPts val="600"/>
                </a:lnSpc>
                <a:defRPr/>
              </a:pPr>
              <a:endParaRPr lang="en-US" sz="563" dirty="0">
                <a:solidFill>
                  <a:prstClr val="white"/>
                </a:solidFill>
                <a:latin typeface="Segoe UI Light" panose="020B0502040204020203" pitchFamily="34" charset="0"/>
                <a:ea typeface="Arial Unicode MS" panose="020B0604020202020204" pitchFamily="34" charset="-128"/>
                <a:cs typeface="Segoe UI Light" panose="020B0502040204020203" pitchFamily="34" charset="0"/>
              </a:endParaRPr>
            </a:p>
          </p:txBody>
        </p:sp>
        <p:pic>
          <p:nvPicPr>
            <p:cNvPr id="18571" name="Picture 208" descr="StorSimple.png"/>
            <p:cNvPicPr>
              <a:picLocks noChangeAspect="1"/>
            </p:cNvPicPr>
            <p:nvPr/>
          </p:nvPicPr>
          <p:blipFill>
            <a:blip r:embed="rId29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1272" y="4050487"/>
              <a:ext cx="286828" cy="286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55" name="Group 340"/>
          <p:cNvGrpSpPr>
            <a:grpSpLocks/>
          </p:cNvGrpSpPr>
          <p:nvPr/>
        </p:nvGrpSpPr>
        <p:grpSpPr bwMode="auto">
          <a:xfrm>
            <a:off x="7848600" y="2709863"/>
            <a:ext cx="738188" cy="254000"/>
            <a:chOff x="11175796" y="3730886"/>
            <a:chExt cx="1003279" cy="345563"/>
          </a:xfrm>
        </p:grpSpPr>
        <p:sp>
          <p:nvSpPr>
            <p:cNvPr id="210" name="TextBox 209"/>
            <p:cNvSpPr txBox="1"/>
            <p:nvPr/>
          </p:nvSpPr>
          <p:spPr>
            <a:xfrm>
              <a:off x="11518853" y="3776240"/>
              <a:ext cx="660222" cy="3002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0566" rIns="0" bIns="0"/>
            <a:lstStyle/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Site</a:t>
              </a:r>
            </a:p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Recovery</a:t>
              </a:r>
            </a:p>
          </p:txBody>
        </p:sp>
        <p:pic>
          <p:nvPicPr>
            <p:cNvPr id="18569" name="Picture 210" descr="Site Recovery.png"/>
            <p:cNvPicPr>
              <a:picLocks noChangeAspect="1"/>
            </p:cNvPicPr>
            <p:nvPr/>
          </p:nvPicPr>
          <p:blipFill>
            <a:blip r:embed="rId30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5796" y="3730886"/>
              <a:ext cx="285842" cy="285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56" name="Group 339"/>
          <p:cNvGrpSpPr>
            <a:grpSpLocks/>
          </p:cNvGrpSpPr>
          <p:nvPr/>
        </p:nvGrpSpPr>
        <p:grpSpPr bwMode="auto">
          <a:xfrm>
            <a:off x="7859713" y="2393950"/>
            <a:ext cx="731837" cy="234950"/>
            <a:chOff x="11190041" y="3491162"/>
            <a:chExt cx="996976" cy="321164"/>
          </a:xfrm>
        </p:grpSpPr>
        <p:sp>
          <p:nvSpPr>
            <p:cNvPr id="212" name="TextBox 211"/>
            <p:cNvSpPr txBox="1"/>
            <p:nvPr/>
          </p:nvSpPr>
          <p:spPr>
            <a:xfrm>
              <a:off x="11527413" y="3510693"/>
              <a:ext cx="659604" cy="3016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0566" rIns="0" bIns="0"/>
            <a:lstStyle/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Import/Export</a:t>
              </a:r>
            </a:p>
          </p:txBody>
        </p:sp>
        <p:pic>
          <p:nvPicPr>
            <p:cNvPr id="18567" name="Picture 212" descr="Storage (Azure).png"/>
            <p:cNvPicPr>
              <a:picLocks noChangeAspect="1"/>
            </p:cNvPicPr>
            <p:nvPr/>
          </p:nvPicPr>
          <p:blipFill>
            <a:blip r:embed="rId31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0041" y="3491162"/>
              <a:ext cx="286753" cy="286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Rectangle 32"/>
          <p:cNvSpPr/>
          <p:nvPr/>
        </p:nvSpPr>
        <p:spPr bwMode="auto">
          <a:xfrm>
            <a:off x="4428682" y="3625932"/>
            <a:ext cx="4626049" cy="580709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67232" tIns="33616" rIns="67232" bIns="105457"/>
          <a:lstStyle/>
          <a:p>
            <a:pPr algn="ctr" defTabSz="671942">
              <a:lnSpc>
                <a:spcPct val="90000"/>
              </a:lnSpc>
              <a:defRPr/>
            </a:pPr>
            <a:r>
              <a:rPr lang="en-US" sz="882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Networking</a:t>
            </a:r>
          </a:p>
        </p:txBody>
      </p:sp>
      <p:grpSp>
        <p:nvGrpSpPr>
          <p:cNvPr id="18458" name="Group 393"/>
          <p:cNvGrpSpPr>
            <a:grpSpLocks/>
          </p:cNvGrpSpPr>
          <p:nvPr/>
        </p:nvGrpSpPr>
        <p:grpSpPr bwMode="auto">
          <a:xfrm>
            <a:off x="5584825" y="1552575"/>
            <a:ext cx="2014538" cy="1716088"/>
            <a:chOff x="8289832" y="2910817"/>
            <a:chExt cx="2739047" cy="2333368"/>
          </a:xfrm>
        </p:grpSpPr>
        <p:sp>
          <p:nvSpPr>
            <p:cNvPr id="37" name="Rectangle 36"/>
            <p:cNvSpPr/>
            <p:nvPr/>
          </p:nvSpPr>
          <p:spPr bwMode="auto">
            <a:xfrm>
              <a:off x="8289832" y="2910817"/>
              <a:ext cx="2739047" cy="2333368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131821" tIns="105457" rIns="131821" bIns="105457"/>
            <a:lstStyle/>
            <a:p>
              <a:pPr algn="ctr" defTabSz="671942">
                <a:lnSpc>
                  <a:spcPct val="90000"/>
                </a:lnSpc>
                <a:defRPr/>
              </a:pPr>
              <a:r>
                <a:rPr lang="en-US" sz="882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Data</a:t>
              </a:r>
            </a:p>
          </p:txBody>
        </p:sp>
        <p:grpSp>
          <p:nvGrpSpPr>
            <p:cNvPr id="18548" name="Group 387"/>
            <p:cNvGrpSpPr>
              <a:grpSpLocks/>
            </p:cNvGrpSpPr>
            <p:nvPr/>
          </p:nvGrpSpPr>
          <p:grpSpPr bwMode="auto">
            <a:xfrm>
              <a:off x="8755248" y="3474294"/>
              <a:ext cx="1008778" cy="324187"/>
              <a:chOff x="8755248" y="3474294"/>
              <a:chExt cx="1008778" cy="324187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9105718" y="3497937"/>
                <a:ext cx="658321" cy="300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SQL</a:t>
                </a:r>
              </a:p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Database</a:t>
                </a:r>
              </a:p>
            </p:txBody>
          </p:sp>
          <p:pic>
            <p:nvPicPr>
              <p:cNvPr id="18565" name="Picture 171"/>
              <p:cNvPicPr>
                <a:picLocks noChangeAspect="1"/>
              </p:cNvPicPr>
              <p:nvPr/>
            </p:nvPicPr>
            <p:blipFill>
              <a:blip r:embed="rId32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55248" y="3474294"/>
                <a:ext cx="296809" cy="2968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549" name="Group 389"/>
            <p:cNvGrpSpPr>
              <a:grpSpLocks/>
            </p:cNvGrpSpPr>
            <p:nvPr/>
          </p:nvGrpSpPr>
          <p:grpSpPr bwMode="auto">
            <a:xfrm>
              <a:off x="8681505" y="4689849"/>
              <a:ext cx="1029708" cy="318154"/>
              <a:chOff x="8681505" y="4689849"/>
              <a:chExt cx="1029708" cy="318154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9051758" y="4706711"/>
                <a:ext cx="660479" cy="302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 err="1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DocumentDB</a:t>
                </a:r>
                <a:endPara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endParaRPr>
              </a:p>
            </p:txBody>
          </p:sp>
          <p:pic>
            <p:nvPicPr>
              <p:cNvPr id="18563" name="Picture 173"/>
              <p:cNvPicPr>
                <a:picLocks noChangeAspect="1"/>
              </p:cNvPicPr>
              <p:nvPr/>
            </p:nvPicPr>
            <p:blipFill>
              <a:blip r:embed="rId33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1505" y="4689849"/>
                <a:ext cx="290620" cy="290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550" name="Group 390"/>
            <p:cNvGrpSpPr>
              <a:grpSpLocks/>
            </p:cNvGrpSpPr>
            <p:nvPr/>
          </p:nvGrpSpPr>
          <p:grpSpPr bwMode="auto">
            <a:xfrm>
              <a:off x="8728911" y="4040003"/>
              <a:ext cx="1011763" cy="318839"/>
              <a:chOff x="8728911" y="4040003"/>
              <a:chExt cx="1011763" cy="318839"/>
            </a:xfrm>
          </p:grpSpPr>
          <p:sp>
            <p:nvSpPr>
              <p:cNvPr id="175" name="TextBox 174"/>
              <p:cNvSpPr txBox="1"/>
              <p:nvPr/>
            </p:nvSpPr>
            <p:spPr>
              <a:xfrm>
                <a:off x="9079817" y="4056995"/>
                <a:ext cx="660479" cy="302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 err="1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Redis</a:t>
                </a:r>
                <a:endPara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endParaRPr>
              </a:p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Cache</a:t>
                </a:r>
              </a:p>
            </p:txBody>
          </p:sp>
          <p:pic>
            <p:nvPicPr>
              <p:cNvPr id="18561" name="Picture 175"/>
              <p:cNvPicPr>
                <a:picLocks noChangeAspect="1"/>
              </p:cNvPicPr>
              <p:nvPr/>
            </p:nvPicPr>
            <p:blipFill>
              <a:blip r:embed="rId34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8911" y="4040003"/>
                <a:ext cx="289282" cy="289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551" name="Group 391"/>
            <p:cNvGrpSpPr>
              <a:grpSpLocks/>
            </p:cNvGrpSpPr>
            <p:nvPr/>
          </p:nvGrpSpPr>
          <p:grpSpPr bwMode="auto">
            <a:xfrm>
              <a:off x="9789813" y="4065697"/>
              <a:ext cx="1011560" cy="362789"/>
              <a:chOff x="9789813" y="4065697"/>
              <a:chExt cx="1011560" cy="362789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10141764" y="4128226"/>
                <a:ext cx="660479" cy="300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Search</a:t>
                </a:r>
              </a:p>
              <a:p>
                <a:pPr defTabSz="685463">
                  <a:lnSpc>
                    <a:spcPts val="600"/>
                  </a:lnSpc>
                  <a:defRPr/>
                </a:pPr>
                <a:endPara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endParaRPr>
              </a:p>
            </p:txBody>
          </p:sp>
          <p:pic>
            <p:nvPicPr>
              <p:cNvPr id="18559" name="Picture 177"/>
              <p:cNvPicPr>
                <a:picLocks noChangeAspect="1"/>
              </p:cNvPicPr>
              <p:nvPr/>
            </p:nvPicPr>
            <p:blipFill>
              <a:blip r:embed="rId35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9813" y="4065697"/>
                <a:ext cx="293993" cy="293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552" name="Group 392"/>
            <p:cNvGrpSpPr>
              <a:grpSpLocks/>
            </p:cNvGrpSpPr>
            <p:nvPr/>
          </p:nvGrpSpPr>
          <p:grpSpPr bwMode="auto">
            <a:xfrm>
              <a:off x="9795245" y="4668527"/>
              <a:ext cx="1014773" cy="328756"/>
              <a:chOff x="9795245" y="4668527"/>
              <a:chExt cx="1014773" cy="328756"/>
            </a:xfrm>
          </p:grpSpPr>
          <p:sp>
            <p:nvSpPr>
              <p:cNvPr id="179" name="TextBox 178"/>
              <p:cNvSpPr txBox="1"/>
              <p:nvPr/>
            </p:nvSpPr>
            <p:spPr>
              <a:xfrm>
                <a:off x="10150398" y="4695920"/>
                <a:ext cx="660479" cy="302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Tables</a:t>
                </a:r>
              </a:p>
            </p:txBody>
          </p:sp>
          <p:pic>
            <p:nvPicPr>
              <p:cNvPr id="18557" name="Picture 179" descr="Storage table.png"/>
              <p:cNvPicPr>
                <a:picLocks noChangeAspect="1"/>
              </p:cNvPicPr>
              <p:nvPr/>
            </p:nvPicPr>
            <p:blipFill>
              <a:blip r:embed="rId36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5245" y="4668527"/>
                <a:ext cx="288561" cy="288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553" name="Group 388"/>
            <p:cNvGrpSpPr>
              <a:grpSpLocks/>
            </p:cNvGrpSpPr>
            <p:nvPr/>
          </p:nvGrpSpPr>
          <p:grpSpPr bwMode="auto">
            <a:xfrm>
              <a:off x="9763191" y="3476801"/>
              <a:ext cx="751841" cy="347627"/>
              <a:chOff x="9763191" y="3476801"/>
              <a:chExt cx="751841" cy="347627"/>
            </a:xfrm>
          </p:grpSpPr>
          <p:pic>
            <p:nvPicPr>
              <p:cNvPr id="18554" name="Picture 16"/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63191" y="3476801"/>
                <a:ext cx="320616" cy="290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6" name="TextBox 245"/>
              <p:cNvSpPr txBox="1"/>
              <p:nvPr/>
            </p:nvSpPr>
            <p:spPr>
              <a:xfrm>
                <a:off x="10118021" y="3497936"/>
                <a:ext cx="397151" cy="325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SQL Data</a:t>
                </a:r>
              </a:p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Warehouse</a:t>
                </a:r>
              </a:p>
            </p:txBody>
          </p:sp>
        </p:grpSp>
      </p:grpSp>
      <p:sp>
        <p:nvSpPr>
          <p:cNvPr id="9" name="Freeform 8"/>
          <p:cNvSpPr/>
          <p:nvPr/>
        </p:nvSpPr>
        <p:spPr bwMode="auto">
          <a:xfrm>
            <a:off x="8224838" y="2000250"/>
            <a:ext cx="50800" cy="28575"/>
          </a:xfrm>
          <a:custGeom>
            <a:avLst/>
            <a:gdLst>
              <a:gd name="connsiteX0" fmla="*/ 0 w 69056"/>
              <a:gd name="connsiteY0" fmla="*/ 16668 h 38723"/>
              <a:gd name="connsiteX1" fmla="*/ 26194 w 69056"/>
              <a:gd name="connsiteY1" fmla="*/ 7143 h 38723"/>
              <a:gd name="connsiteX2" fmla="*/ 28575 w 69056"/>
              <a:gd name="connsiteY2" fmla="*/ 0 h 38723"/>
              <a:gd name="connsiteX3" fmla="*/ 30956 w 69056"/>
              <a:gd name="connsiteY3" fmla="*/ 7143 h 38723"/>
              <a:gd name="connsiteX4" fmla="*/ 33337 w 69056"/>
              <a:gd name="connsiteY4" fmla="*/ 38100 h 38723"/>
              <a:gd name="connsiteX5" fmla="*/ 35719 w 69056"/>
              <a:gd name="connsiteY5" fmla="*/ 28575 h 38723"/>
              <a:gd name="connsiteX6" fmla="*/ 42862 w 69056"/>
              <a:gd name="connsiteY6" fmla="*/ 23812 h 38723"/>
              <a:gd name="connsiteX7" fmla="*/ 69056 w 69056"/>
              <a:gd name="connsiteY7" fmla="*/ 19050 h 3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056" h="38723">
                <a:moveTo>
                  <a:pt x="0" y="16668"/>
                </a:moveTo>
                <a:cubicBezTo>
                  <a:pt x="14329" y="14877"/>
                  <a:pt x="18768" y="18282"/>
                  <a:pt x="26194" y="7143"/>
                </a:cubicBezTo>
                <a:cubicBezTo>
                  <a:pt x="27586" y="5055"/>
                  <a:pt x="27781" y="2381"/>
                  <a:pt x="28575" y="0"/>
                </a:cubicBezTo>
                <a:cubicBezTo>
                  <a:pt x="29369" y="2381"/>
                  <a:pt x="30645" y="4653"/>
                  <a:pt x="30956" y="7143"/>
                </a:cubicBezTo>
                <a:cubicBezTo>
                  <a:pt x="32240" y="17413"/>
                  <a:pt x="31092" y="27997"/>
                  <a:pt x="33337" y="38100"/>
                </a:cubicBezTo>
                <a:cubicBezTo>
                  <a:pt x="34047" y="41295"/>
                  <a:pt x="33904" y="31298"/>
                  <a:pt x="35719" y="28575"/>
                </a:cubicBezTo>
                <a:cubicBezTo>
                  <a:pt x="37306" y="26194"/>
                  <a:pt x="40247" y="24974"/>
                  <a:pt x="42862" y="23812"/>
                </a:cubicBezTo>
                <a:cubicBezTo>
                  <a:pt x="56400" y="17795"/>
                  <a:pt x="55699" y="19050"/>
                  <a:pt x="69056" y="19050"/>
                </a:cubicBezTo>
              </a:path>
            </a:pathLst>
          </a:cu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685542">
              <a:defRPr/>
            </a:pPr>
            <a:endParaRPr lang="en-US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18460" name="Group 336"/>
          <p:cNvGrpSpPr>
            <a:grpSpLocks/>
          </p:cNvGrpSpPr>
          <p:nvPr/>
        </p:nvGrpSpPr>
        <p:grpSpPr bwMode="auto">
          <a:xfrm>
            <a:off x="7880350" y="879475"/>
            <a:ext cx="742950" cy="246063"/>
            <a:chOff x="11200294" y="2143330"/>
            <a:chExt cx="1011280" cy="334317"/>
          </a:xfrm>
        </p:grpSpPr>
        <p:sp>
          <p:nvSpPr>
            <p:cNvPr id="197" name="TextBox 196"/>
            <p:cNvSpPr txBox="1"/>
            <p:nvPr/>
          </p:nvSpPr>
          <p:spPr>
            <a:xfrm>
              <a:off x="11552514" y="2175684"/>
              <a:ext cx="659060" cy="3019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0566" rIns="0" bIns="0"/>
            <a:lstStyle/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Azure AD </a:t>
              </a:r>
            </a:p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Connect Health</a:t>
              </a:r>
            </a:p>
          </p:txBody>
        </p:sp>
        <p:grpSp>
          <p:nvGrpSpPr>
            <p:cNvPr id="18538" name="Group 228"/>
            <p:cNvGrpSpPr>
              <a:grpSpLocks/>
            </p:cNvGrpSpPr>
            <p:nvPr/>
          </p:nvGrpSpPr>
          <p:grpSpPr bwMode="auto">
            <a:xfrm>
              <a:off x="11200294" y="2143330"/>
              <a:ext cx="293741" cy="279390"/>
              <a:chOff x="10757647" y="1125048"/>
              <a:chExt cx="293741" cy="279390"/>
            </a:xfrm>
          </p:grpSpPr>
          <p:pic>
            <p:nvPicPr>
              <p:cNvPr id="18539" name="Picture 221" descr="Azure Active Directory.png"/>
              <p:cNvPicPr>
                <a:picLocks noChangeAspect="1"/>
              </p:cNvPicPr>
              <p:nvPr/>
            </p:nvPicPr>
            <p:blipFill>
              <a:blip r:embed="rId18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7647" y="1125048"/>
                <a:ext cx="262077" cy="262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Heart 1"/>
              <p:cNvSpPr/>
              <p:nvPr/>
            </p:nvSpPr>
            <p:spPr bwMode="auto">
              <a:xfrm>
                <a:off x="10904585" y="1276029"/>
                <a:ext cx="146938" cy="129413"/>
              </a:xfrm>
              <a:prstGeom prst="heart">
                <a:avLst/>
              </a:prstGeom>
              <a:solidFill>
                <a:schemeClr val="bg1"/>
              </a:solidFill>
              <a:ln w="12700">
                <a:solidFill>
                  <a:srgbClr val="00569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134464" tIns="107571" rIns="134464" bIns="107571"/>
              <a:lstStyle/>
              <a:p>
                <a:pPr algn="ctr" defTabSz="685577">
                  <a:lnSpc>
                    <a:spcPct val="90000"/>
                  </a:lnSpc>
                  <a:defRPr/>
                </a:pPr>
                <a:endParaRPr lang="en-US" sz="147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541" name="Group 21"/>
              <p:cNvGrpSpPr>
                <a:grpSpLocks/>
              </p:cNvGrpSpPr>
              <p:nvPr/>
            </p:nvGrpSpPr>
            <p:grpSpPr bwMode="auto">
              <a:xfrm>
                <a:off x="10911015" y="1312918"/>
                <a:ext cx="107890" cy="50915"/>
                <a:chOff x="11033154" y="1382736"/>
                <a:chExt cx="155481" cy="72283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V="1">
                  <a:off x="11033231" y="1413043"/>
                  <a:ext cx="49824" cy="3061"/>
                </a:xfrm>
                <a:prstGeom prst="line">
                  <a:avLst/>
                </a:prstGeom>
                <a:ln>
                  <a:solidFill>
                    <a:srgbClr val="005695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flipV="1">
                  <a:off x="11139107" y="1419167"/>
                  <a:ext cx="49824" cy="0"/>
                </a:xfrm>
                <a:prstGeom prst="line">
                  <a:avLst/>
                </a:prstGeom>
                <a:ln>
                  <a:solidFill>
                    <a:srgbClr val="005695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>
                  <a:off x="11114195" y="1382422"/>
                  <a:ext cx="0" cy="73490"/>
                </a:xfrm>
                <a:prstGeom prst="line">
                  <a:avLst/>
                </a:prstGeom>
                <a:ln>
                  <a:solidFill>
                    <a:srgbClr val="005695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 flipV="1">
                  <a:off x="11079940" y="1388546"/>
                  <a:ext cx="24912" cy="27558"/>
                </a:xfrm>
                <a:prstGeom prst="line">
                  <a:avLst/>
                </a:prstGeom>
                <a:ln>
                  <a:solidFill>
                    <a:srgbClr val="005695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 flipV="1">
                  <a:off x="11104852" y="1419167"/>
                  <a:ext cx="37368" cy="36745"/>
                </a:xfrm>
                <a:prstGeom prst="line">
                  <a:avLst/>
                </a:prstGeom>
                <a:ln>
                  <a:solidFill>
                    <a:srgbClr val="005695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461" name="Group 19"/>
          <p:cNvGrpSpPr>
            <a:grpSpLocks/>
          </p:cNvGrpSpPr>
          <p:nvPr/>
        </p:nvGrpSpPr>
        <p:grpSpPr bwMode="auto">
          <a:xfrm>
            <a:off x="4464050" y="3846513"/>
            <a:ext cx="620713" cy="254000"/>
            <a:chOff x="6071870" y="5231313"/>
            <a:chExt cx="843562" cy="346180"/>
          </a:xfrm>
        </p:grpSpPr>
        <p:sp>
          <p:nvSpPr>
            <p:cNvPr id="24" name="Rectangle 23"/>
            <p:cNvSpPr/>
            <p:nvPr/>
          </p:nvSpPr>
          <p:spPr bwMode="auto">
            <a:xfrm>
              <a:off x="6071870" y="5231313"/>
              <a:ext cx="843562" cy="346180"/>
            </a:xfrm>
            <a:prstGeom prst="rect">
              <a:avLst/>
            </a:prstGeom>
            <a:solidFill>
              <a:srgbClr val="005695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228588" tIns="33616" rIns="0" bIns="105457"/>
            <a:lstStyle/>
            <a:p>
              <a:pPr defTabSz="671942">
                <a:lnSpc>
                  <a:spcPct val="90000"/>
                </a:lnSpc>
                <a:defRPr/>
              </a:pPr>
              <a:r>
                <a:rPr lang="en-US" sz="58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Virtual Network</a:t>
              </a:r>
            </a:p>
          </p:txBody>
        </p:sp>
        <p:pic>
          <p:nvPicPr>
            <p:cNvPr id="18536" name="Picture 226"/>
            <p:cNvPicPr>
              <a:picLocks noChangeAspect="1"/>
            </p:cNvPicPr>
            <p:nvPr/>
          </p:nvPicPr>
          <p:blipFill>
            <a:blip r:embed="rId38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595" y="5248173"/>
              <a:ext cx="267702" cy="267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62" name="Group 5"/>
          <p:cNvGrpSpPr>
            <a:grpSpLocks/>
          </p:cNvGrpSpPr>
          <p:nvPr/>
        </p:nvGrpSpPr>
        <p:grpSpPr bwMode="auto">
          <a:xfrm>
            <a:off x="6353175" y="3836988"/>
            <a:ext cx="598488" cy="263525"/>
            <a:chOff x="8640978" y="5217867"/>
            <a:chExt cx="812799" cy="35954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8640978" y="5230981"/>
              <a:ext cx="812799" cy="34642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228588" tIns="33616" rIns="0" bIns="105457"/>
            <a:lstStyle/>
            <a:p>
              <a:pPr defTabSz="671942">
                <a:lnSpc>
                  <a:spcPct val="90000"/>
                </a:lnSpc>
                <a:defRPr/>
              </a:pPr>
              <a:r>
                <a:rPr lang="en-US" sz="58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Express</a:t>
              </a:r>
            </a:p>
            <a:p>
              <a:pPr defTabSz="671942">
                <a:lnSpc>
                  <a:spcPct val="90000"/>
                </a:lnSpc>
                <a:defRPr/>
              </a:pPr>
              <a:r>
                <a:rPr lang="en-US" sz="58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Route</a:t>
              </a:r>
            </a:p>
          </p:txBody>
        </p:sp>
        <p:pic>
          <p:nvPicPr>
            <p:cNvPr id="228" name="Picture 227"/>
            <p:cNvPicPr>
              <a:picLocks noChangeAspect="1"/>
            </p:cNvPicPr>
            <p:nvPr/>
          </p:nvPicPr>
          <p:blipFill>
            <a:blip r:embed="rId39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006" y="5217867"/>
              <a:ext cx="252247" cy="2512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</p:pic>
      </p:grpSp>
      <p:grpSp>
        <p:nvGrpSpPr>
          <p:cNvPr id="18463" name="Group 15"/>
          <p:cNvGrpSpPr>
            <a:grpSpLocks/>
          </p:cNvGrpSpPr>
          <p:nvPr/>
        </p:nvGrpSpPr>
        <p:grpSpPr bwMode="auto">
          <a:xfrm>
            <a:off x="2208213" y="3846513"/>
            <a:ext cx="673100" cy="266700"/>
            <a:chOff x="3003353" y="5231315"/>
            <a:chExt cx="915430" cy="36342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3003353" y="5231315"/>
              <a:ext cx="915430" cy="363427"/>
            </a:xfrm>
            <a:prstGeom prst="rect">
              <a:avLst/>
            </a:prstGeom>
            <a:solidFill>
              <a:srgbClr val="005695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228588" tIns="33616" rIns="0" bIns="105457"/>
            <a:lstStyle/>
            <a:p>
              <a:pPr defTabSz="671942">
                <a:lnSpc>
                  <a:spcPct val="90000"/>
                </a:lnSpc>
                <a:defRPr/>
              </a:pPr>
              <a:r>
                <a:rPr lang="en-US" sz="58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BLOB Storage</a:t>
              </a:r>
            </a:p>
          </p:txBody>
        </p:sp>
        <p:pic>
          <p:nvPicPr>
            <p:cNvPr id="18532" name="Picture 231" descr="Storage blob.png"/>
            <p:cNvPicPr>
              <a:picLocks noChangeAspect="1"/>
            </p:cNvPicPr>
            <p:nvPr/>
          </p:nvPicPr>
          <p:blipFill>
            <a:blip r:embed="rId40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2767" y="5271308"/>
              <a:ext cx="247169" cy="247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64" name="Group 17"/>
          <p:cNvGrpSpPr>
            <a:grpSpLocks/>
          </p:cNvGrpSpPr>
          <p:nvPr/>
        </p:nvGrpSpPr>
        <p:grpSpPr bwMode="auto">
          <a:xfrm>
            <a:off x="2936875" y="3846513"/>
            <a:ext cx="614363" cy="266700"/>
            <a:chOff x="3995042" y="5231314"/>
            <a:chExt cx="835223" cy="363427"/>
          </a:xfrm>
        </p:grpSpPr>
        <p:sp>
          <p:nvSpPr>
            <p:cNvPr id="26" name="Rectangle 25"/>
            <p:cNvSpPr/>
            <p:nvPr/>
          </p:nvSpPr>
          <p:spPr bwMode="auto">
            <a:xfrm>
              <a:off x="3995042" y="5231314"/>
              <a:ext cx="835223" cy="363427"/>
            </a:xfrm>
            <a:prstGeom prst="rect">
              <a:avLst/>
            </a:prstGeom>
            <a:solidFill>
              <a:srgbClr val="005695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228588" tIns="33616" rIns="0" bIns="105457"/>
            <a:lstStyle/>
            <a:p>
              <a:pPr defTabSz="671942">
                <a:lnSpc>
                  <a:spcPct val="90000"/>
                </a:lnSpc>
                <a:defRPr/>
              </a:pPr>
              <a:r>
                <a:rPr lang="en-US" sz="58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Azure Files</a:t>
              </a:r>
            </a:p>
          </p:txBody>
        </p:sp>
        <p:pic>
          <p:nvPicPr>
            <p:cNvPr id="18530" name="Picture 232" descr="Storage blob.png"/>
            <p:cNvPicPr>
              <a:picLocks noChangeAspect="1"/>
            </p:cNvPicPr>
            <p:nvPr/>
          </p:nvPicPr>
          <p:blipFill>
            <a:blip r:embed="rId40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4079" y="5271308"/>
              <a:ext cx="247169" cy="247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65" name="Group 18"/>
          <p:cNvGrpSpPr>
            <a:grpSpLocks/>
          </p:cNvGrpSpPr>
          <p:nvPr/>
        </p:nvGrpSpPr>
        <p:grpSpPr bwMode="auto">
          <a:xfrm>
            <a:off x="3621088" y="3846513"/>
            <a:ext cx="615950" cy="266700"/>
            <a:chOff x="4925592" y="5231313"/>
            <a:chExt cx="836224" cy="363427"/>
          </a:xfrm>
        </p:grpSpPr>
        <p:sp>
          <p:nvSpPr>
            <p:cNvPr id="61" name="Rectangle 60"/>
            <p:cNvSpPr/>
            <p:nvPr/>
          </p:nvSpPr>
          <p:spPr bwMode="auto">
            <a:xfrm>
              <a:off x="4925592" y="5231313"/>
              <a:ext cx="836224" cy="363427"/>
            </a:xfrm>
            <a:prstGeom prst="rect">
              <a:avLst/>
            </a:prstGeom>
            <a:solidFill>
              <a:srgbClr val="005695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228588" tIns="33616" rIns="0" bIns="105457"/>
            <a:lstStyle/>
            <a:p>
              <a:pPr defTabSz="671942">
                <a:lnSpc>
                  <a:spcPct val="90000"/>
                </a:lnSpc>
                <a:defRPr/>
              </a:pPr>
              <a:r>
                <a:rPr lang="en-US" sz="58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Premium Storage</a:t>
              </a:r>
            </a:p>
          </p:txBody>
        </p:sp>
        <p:pic>
          <p:nvPicPr>
            <p:cNvPr id="18528" name="Picture 233" descr="Storage blob.png"/>
            <p:cNvPicPr>
              <a:picLocks noChangeAspect="1"/>
            </p:cNvPicPr>
            <p:nvPr/>
          </p:nvPicPr>
          <p:blipFill>
            <a:blip r:embed="rId40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7024" y="5271308"/>
              <a:ext cx="247169" cy="247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66" name="Group 12"/>
          <p:cNvGrpSpPr>
            <a:grpSpLocks/>
          </p:cNvGrpSpPr>
          <p:nvPr/>
        </p:nvGrpSpPr>
        <p:grpSpPr bwMode="auto">
          <a:xfrm>
            <a:off x="328613" y="3851275"/>
            <a:ext cx="593725" cy="261938"/>
            <a:chOff x="165906" y="5237334"/>
            <a:chExt cx="808197" cy="356066"/>
          </a:xfrm>
        </p:grpSpPr>
        <p:sp>
          <p:nvSpPr>
            <p:cNvPr id="43" name="Rectangle 42"/>
            <p:cNvSpPr/>
            <p:nvPr/>
          </p:nvSpPr>
          <p:spPr bwMode="auto">
            <a:xfrm>
              <a:off x="165906" y="5237334"/>
              <a:ext cx="808197" cy="356066"/>
            </a:xfrm>
            <a:prstGeom prst="rect">
              <a:avLst/>
            </a:prstGeom>
            <a:solidFill>
              <a:srgbClr val="005695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228588" tIns="33616" rIns="0" bIns="105457"/>
            <a:lstStyle/>
            <a:p>
              <a:pPr defTabSz="671942">
                <a:lnSpc>
                  <a:spcPct val="90000"/>
                </a:lnSpc>
                <a:defRPr/>
              </a:pPr>
              <a:r>
                <a:rPr lang="en-US" sz="58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Virtual Machines</a:t>
              </a:r>
            </a:p>
          </p:txBody>
        </p:sp>
        <p:pic>
          <p:nvPicPr>
            <p:cNvPr id="18526" name="Picture 234"/>
            <p:cNvPicPr>
              <a:picLocks noChangeAspect="1"/>
            </p:cNvPicPr>
            <p:nvPr/>
          </p:nvPicPr>
          <p:blipFill>
            <a:blip r:embed="rId41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771" y="5275561"/>
              <a:ext cx="261581" cy="261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67" name="Group 327"/>
          <p:cNvGrpSpPr>
            <a:grpSpLocks/>
          </p:cNvGrpSpPr>
          <p:nvPr/>
        </p:nvGrpSpPr>
        <p:grpSpPr bwMode="auto">
          <a:xfrm>
            <a:off x="7902575" y="1228725"/>
            <a:ext cx="714375" cy="254000"/>
            <a:chOff x="11248838" y="2589753"/>
            <a:chExt cx="972163" cy="344144"/>
          </a:xfrm>
        </p:grpSpPr>
        <p:sp>
          <p:nvSpPr>
            <p:cNvPr id="236" name="TextBox 235"/>
            <p:cNvSpPr txBox="1"/>
            <p:nvPr/>
          </p:nvSpPr>
          <p:spPr>
            <a:xfrm>
              <a:off x="11562091" y="2589753"/>
              <a:ext cx="658910" cy="30112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0566" rIns="0" bIns="0"/>
            <a:lstStyle/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AD Privileged</a:t>
              </a:r>
            </a:p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Identity </a:t>
              </a:r>
            </a:p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Management</a:t>
              </a:r>
            </a:p>
          </p:txBody>
        </p:sp>
        <p:pic>
          <p:nvPicPr>
            <p:cNvPr id="18524" name="Picture 271"/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8838" y="2615973"/>
              <a:ext cx="245456" cy="31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68" name="Group 237"/>
          <p:cNvGrpSpPr>
            <a:grpSpLocks/>
          </p:cNvGrpSpPr>
          <p:nvPr/>
        </p:nvGrpSpPr>
        <p:grpSpPr bwMode="auto">
          <a:xfrm>
            <a:off x="6981825" y="3846513"/>
            <a:ext cx="677863" cy="254000"/>
            <a:chOff x="9495191" y="5230981"/>
            <a:chExt cx="921643" cy="346426"/>
          </a:xfrm>
        </p:grpSpPr>
        <p:sp>
          <p:nvSpPr>
            <p:cNvPr id="28" name="Rectangle 27"/>
            <p:cNvSpPr/>
            <p:nvPr/>
          </p:nvSpPr>
          <p:spPr bwMode="auto">
            <a:xfrm>
              <a:off x="9495191" y="5230981"/>
              <a:ext cx="921643" cy="346426"/>
            </a:xfrm>
            <a:prstGeom prst="rect">
              <a:avLst/>
            </a:prstGeom>
            <a:solidFill>
              <a:srgbClr val="005695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228588" tIns="33616" rIns="0" bIns="105457"/>
            <a:lstStyle/>
            <a:p>
              <a:pPr defTabSz="671942">
                <a:lnSpc>
                  <a:spcPct val="90000"/>
                </a:lnSpc>
                <a:defRPr/>
              </a:pPr>
              <a:r>
                <a:rPr lang="en-US" sz="58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Traffic Manager</a:t>
              </a:r>
            </a:p>
          </p:txBody>
        </p:sp>
        <p:pic>
          <p:nvPicPr>
            <p:cNvPr id="18522" name="Picture 88"/>
            <p:cNvPicPr>
              <a:picLocks noChangeAspect="1"/>
            </p:cNvPicPr>
            <p:nvPr/>
          </p:nvPicPr>
          <p:blipFill>
            <a:blip r:embed="rId43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2996" y="5273467"/>
              <a:ext cx="210127" cy="210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69" name="Group 240"/>
          <p:cNvGrpSpPr>
            <a:grpSpLocks/>
          </p:cNvGrpSpPr>
          <p:nvPr/>
        </p:nvGrpSpPr>
        <p:grpSpPr bwMode="auto">
          <a:xfrm>
            <a:off x="8361363" y="3846513"/>
            <a:ext cx="639762" cy="254000"/>
            <a:chOff x="11372540" y="5230981"/>
            <a:chExt cx="870398" cy="346426"/>
          </a:xfrm>
        </p:grpSpPr>
        <p:sp>
          <p:nvSpPr>
            <p:cNvPr id="247" name="Rectangle 246"/>
            <p:cNvSpPr/>
            <p:nvPr/>
          </p:nvSpPr>
          <p:spPr bwMode="auto">
            <a:xfrm>
              <a:off x="11372540" y="5230981"/>
              <a:ext cx="870398" cy="346426"/>
            </a:xfrm>
            <a:prstGeom prst="rect">
              <a:avLst/>
            </a:prstGeom>
            <a:solidFill>
              <a:srgbClr val="005695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228588" tIns="33616" rIns="0" bIns="105457"/>
            <a:lstStyle/>
            <a:p>
              <a:pPr defTabSz="671942">
                <a:lnSpc>
                  <a:spcPct val="90000"/>
                </a:lnSpc>
                <a:defRPr/>
              </a:pPr>
              <a:r>
                <a:rPr lang="en-US" sz="58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Application Gateway</a:t>
              </a:r>
            </a:p>
          </p:txBody>
        </p:sp>
        <p:sp>
          <p:nvSpPr>
            <p:cNvPr id="327" name="Freeform 326"/>
            <p:cNvSpPr/>
            <p:nvPr/>
          </p:nvSpPr>
          <p:spPr bwMode="auto">
            <a:xfrm rot="2700000">
              <a:off x="11421983" y="5296168"/>
              <a:ext cx="188368" cy="187903"/>
            </a:xfrm>
            <a:custGeom>
              <a:avLst/>
              <a:gdLst>
                <a:gd name="connsiteX0" fmla="*/ 314803 w 613867"/>
                <a:gd name="connsiteY0" fmla="*/ 374281 h 613867"/>
                <a:gd name="connsiteX1" fmla="*/ 390557 w 613867"/>
                <a:gd name="connsiteY1" fmla="*/ 450035 h 613867"/>
                <a:gd name="connsiteX2" fmla="*/ 330696 w 613867"/>
                <a:gd name="connsiteY2" fmla="*/ 509896 h 613867"/>
                <a:gd name="connsiteX3" fmla="*/ 507842 w 613867"/>
                <a:gd name="connsiteY3" fmla="*/ 504902 h 613867"/>
                <a:gd name="connsiteX4" fmla="*/ 512837 w 613867"/>
                <a:gd name="connsiteY4" fmla="*/ 327756 h 613867"/>
                <a:gd name="connsiteX5" fmla="*/ 452975 w 613867"/>
                <a:gd name="connsiteY5" fmla="*/ 387617 h 613867"/>
                <a:gd name="connsiteX6" fmla="*/ 377221 w 613867"/>
                <a:gd name="connsiteY6" fmla="*/ 311863 h 613867"/>
                <a:gd name="connsiteX7" fmla="*/ 367619 w 613867"/>
                <a:gd name="connsiteY7" fmla="*/ 63753 h 613867"/>
                <a:gd name="connsiteX8" fmla="*/ 372612 w 613867"/>
                <a:gd name="connsiteY8" fmla="*/ 240900 h 613867"/>
                <a:gd name="connsiteX9" fmla="*/ 549761 w 613867"/>
                <a:gd name="connsiteY9" fmla="*/ 245895 h 613867"/>
                <a:gd name="connsiteX10" fmla="*/ 489898 w 613867"/>
                <a:gd name="connsiteY10" fmla="*/ 186033 h 613867"/>
                <a:gd name="connsiteX11" fmla="*/ 565652 w 613867"/>
                <a:gd name="connsiteY11" fmla="*/ 110279 h 613867"/>
                <a:gd name="connsiteX12" fmla="*/ 503234 w 613867"/>
                <a:gd name="connsiteY12" fmla="*/ 47861 h 613867"/>
                <a:gd name="connsiteX13" fmla="*/ 427480 w 613867"/>
                <a:gd name="connsiteY13" fmla="*/ 123615 h 613867"/>
                <a:gd name="connsiteX14" fmla="*/ 60550 w 613867"/>
                <a:gd name="connsiteY14" fmla="*/ 370823 h 613867"/>
                <a:gd name="connsiteX15" fmla="*/ 120411 w 613867"/>
                <a:gd name="connsiteY15" fmla="*/ 430684 h 613867"/>
                <a:gd name="connsiteX16" fmla="*/ 44657 w 613867"/>
                <a:gd name="connsiteY16" fmla="*/ 506438 h 613867"/>
                <a:gd name="connsiteX17" fmla="*/ 107075 w 613867"/>
                <a:gd name="connsiteY17" fmla="*/ 568856 h 613867"/>
                <a:gd name="connsiteX18" fmla="*/ 182829 w 613867"/>
                <a:gd name="connsiteY18" fmla="*/ 493102 h 613867"/>
                <a:gd name="connsiteX19" fmla="*/ 242691 w 613867"/>
                <a:gd name="connsiteY19" fmla="*/ 552964 h 613867"/>
                <a:gd name="connsiteX20" fmla="*/ 237696 w 613867"/>
                <a:gd name="connsiteY20" fmla="*/ 375818 h 613867"/>
                <a:gd name="connsiteX21" fmla="*/ 104519 w 613867"/>
                <a:gd name="connsiteY21" fmla="*/ 101580 h 613867"/>
                <a:gd name="connsiteX22" fmla="*/ 99524 w 613867"/>
                <a:gd name="connsiteY22" fmla="*/ 278727 h 613867"/>
                <a:gd name="connsiteX23" fmla="*/ 159386 w 613867"/>
                <a:gd name="connsiteY23" fmla="*/ 218865 h 613867"/>
                <a:gd name="connsiteX24" fmla="*/ 235140 w 613867"/>
                <a:gd name="connsiteY24" fmla="*/ 294619 h 613867"/>
                <a:gd name="connsiteX25" fmla="*/ 297558 w 613867"/>
                <a:gd name="connsiteY25" fmla="*/ 232201 h 613867"/>
                <a:gd name="connsiteX26" fmla="*/ 221804 w 613867"/>
                <a:gd name="connsiteY26" fmla="*/ 156447 h 613867"/>
                <a:gd name="connsiteX27" fmla="*/ 281665 w 613867"/>
                <a:gd name="connsiteY27" fmla="*/ 96586 h 613867"/>
                <a:gd name="connsiteX28" fmla="*/ 29967 w 613867"/>
                <a:gd name="connsiteY28" fmla="*/ 29967 h 613867"/>
                <a:gd name="connsiteX29" fmla="*/ 102313 w 613867"/>
                <a:gd name="connsiteY29" fmla="*/ 0 h 613867"/>
                <a:gd name="connsiteX30" fmla="*/ 511554 w 613867"/>
                <a:gd name="connsiteY30" fmla="*/ 0 h 613867"/>
                <a:gd name="connsiteX31" fmla="*/ 613867 w 613867"/>
                <a:gd name="connsiteY31" fmla="*/ 102313 h 613867"/>
                <a:gd name="connsiteX32" fmla="*/ 613867 w 613867"/>
                <a:gd name="connsiteY32" fmla="*/ 511554 h 613867"/>
                <a:gd name="connsiteX33" fmla="*/ 511554 w 613867"/>
                <a:gd name="connsiteY33" fmla="*/ 613867 h 613867"/>
                <a:gd name="connsiteX34" fmla="*/ 102313 w 613867"/>
                <a:gd name="connsiteY34" fmla="*/ 613867 h 613867"/>
                <a:gd name="connsiteX35" fmla="*/ 0 w 613867"/>
                <a:gd name="connsiteY35" fmla="*/ 511554 h 613867"/>
                <a:gd name="connsiteX36" fmla="*/ 0 w 613867"/>
                <a:gd name="connsiteY36" fmla="*/ 102313 h 613867"/>
                <a:gd name="connsiteX37" fmla="*/ 29967 w 613867"/>
                <a:gd name="connsiteY37" fmla="*/ 29967 h 61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13867" h="613867">
                  <a:moveTo>
                    <a:pt x="314803" y="374281"/>
                  </a:moveTo>
                  <a:lnTo>
                    <a:pt x="390557" y="450035"/>
                  </a:lnTo>
                  <a:lnTo>
                    <a:pt x="330696" y="509896"/>
                  </a:lnTo>
                  <a:lnTo>
                    <a:pt x="507842" y="504902"/>
                  </a:lnTo>
                  <a:lnTo>
                    <a:pt x="512837" y="327756"/>
                  </a:lnTo>
                  <a:lnTo>
                    <a:pt x="452975" y="387617"/>
                  </a:lnTo>
                  <a:lnTo>
                    <a:pt x="377221" y="311863"/>
                  </a:lnTo>
                  <a:close/>
                  <a:moveTo>
                    <a:pt x="367619" y="63753"/>
                  </a:moveTo>
                  <a:lnTo>
                    <a:pt x="372612" y="240900"/>
                  </a:lnTo>
                  <a:lnTo>
                    <a:pt x="549761" y="245895"/>
                  </a:lnTo>
                  <a:lnTo>
                    <a:pt x="489898" y="186033"/>
                  </a:lnTo>
                  <a:lnTo>
                    <a:pt x="565652" y="110279"/>
                  </a:lnTo>
                  <a:lnTo>
                    <a:pt x="503234" y="47861"/>
                  </a:lnTo>
                  <a:lnTo>
                    <a:pt x="427480" y="123615"/>
                  </a:lnTo>
                  <a:close/>
                  <a:moveTo>
                    <a:pt x="60550" y="370823"/>
                  </a:moveTo>
                  <a:lnTo>
                    <a:pt x="120411" y="430684"/>
                  </a:lnTo>
                  <a:lnTo>
                    <a:pt x="44657" y="506438"/>
                  </a:lnTo>
                  <a:lnTo>
                    <a:pt x="107075" y="568856"/>
                  </a:lnTo>
                  <a:lnTo>
                    <a:pt x="182829" y="493102"/>
                  </a:lnTo>
                  <a:lnTo>
                    <a:pt x="242691" y="552964"/>
                  </a:lnTo>
                  <a:lnTo>
                    <a:pt x="237696" y="375818"/>
                  </a:lnTo>
                  <a:close/>
                  <a:moveTo>
                    <a:pt x="104519" y="101580"/>
                  </a:moveTo>
                  <a:lnTo>
                    <a:pt x="99524" y="278727"/>
                  </a:lnTo>
                  <a:lnTo>
                    <a:pt x="159386" y="218865"/>
                  </a:lnTo>
                  <a:lnTo>
                    <a:pt x="235140" y="294619"/>
                  </a:lnTo>
                  <a:lnTo>
                    <a:pt x="297558" y="232201"/>
                  </a:lnTo>
                  <a:lnTo>
                    <a:pt x="221804" y="156447"/>
                  </a:lnTo>
                  <a:lnTo>
                    <a:pt x="281665" y="96586"/>
                  </a:lnTo>
                  <a:close/>
                  <a:moveTo>
                    <a:pt x="29967" y="29967"/>
                  </a:moveTo>
                  <a:cubicBezTo>
                    <a:pt x="48482" y="11452"/>
                    <a:pt x="74060" y="0"/>
                    <a:pt x="102313" y="0"/>
                  </a:cubicBezTo>
                  <a:lnTo>
                    <a:pt x="511554" y="0"/>
                  </a:lnTo>
                  <a:cubicBezTo>
                    <a:pt x="568060" y="0"/>
                    <a:pt x="613867" y="45807"/>
                    <a:pt x="613867" y="102313"/>
                  </a:cubicBezTo>
                  <a:lnTo>
                    <a:pt x="613867" y="511554"/>
                  </a:lnTo>
                  <a:cubicBezTo>
                    <a:pt x="613867" y="568060"/>
                    <a:pt x="568060" y="613867"/>
                    <a:pt x="511554" y="613867"/>
                  </a:cubicBezTo>
                  <a:lnTo>
                    <a:pt x="102313" y="613867"/>
                  </a:lnTo>
                  <a:cubicBezTo>
                    <a:pt x="45807" y="613867"/>
                    <a:pt x="0" y="568060"/>
                    <a:pt x="0" y="511554"/>
                  </a:cubicBezTo>
                  <a:lnTo>
                    <a:pt x="0" y="102313"/>
                  </a:lnTo>
                  <a:cubicBezTo>
                    <a:pt x="0" y="74060"/>
                    <a:pt x="11452" y="48482"/>
                    <a:pt x="29967" y="299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34464" tIns="107571" rIns="134464" bIns="107571"/>
            <a:lstStyle/>
            <a:p>
              <a:pPr algn="ctr" defTabSz="685577">
                <a:lnSpc>
                  <a:spcPct val="90000"/>
                </a:lnSpc>
                <a:defRPr/>
              </a:pPr>
              <a:endParaRPr lang="en-US" sz="147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470" name="Group 338"/>
          <p:cNvGrpSpPr>
            <a:grpSpLocks/>
          </p:cNvGrpSpPr>
          <p:nvPr/>
        </p:nvGrpSpPr>
        <p:grpSpPr bwMode="auto">
          <a:xfrm>
            <a:off x="7858125" y="2033588"/>
            <a:ext cx="735013" cy="230187"/>
            <a:chOff x="11187869" y="3126800"/>
            <a:chExt cx="1000917" cy="313970"/>
          </a:xfrm>
        </p:grpSpPr>
        <p:sp>
          <p:nvSpPr>
            <p:cNvPr id="329" name="TextBox 328"/>
            <p:cNvSpPr txBox="1"/>
            <p:nvPr/>
          </p:nvSpPr>
          <p:spPr>
            <a:xfrm>
              <a:off x="11529434" y="3139792"/>
              <a:ext cx="659352" cy="30097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0566" rIns="0" bIns="0"/>
            <a:lstStyle/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Operational</a:t>
              </a:r>
            </a:p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Insights</a:t>
              </a:r>
            </a:p>
          </p:txBody>
        </p:sp>
        <p:pic>
          <p:nvPicPr>
            <p:cNvPr id="18518" name="Picture 329" descr="Operational Insights.png"/>
            <p:cNvPicPr>
              <a:picLocks noChangeAspect="1"/>
            </p:cNvPicPr>
            <p:nvPr/>
          </p:nvPicPr>
          <p:blipFill>
            <a:blip r:embed="rId44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7869" y="3126800"/>
              <a:ext cx="280231" cy="280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71" name="Group 135"/>
          <p:cNvGrpSpPr>
            <a:grpSpLocks/>
          </p:cNvGrpSpPr>
          <p:nvPr/>
        </p:nvGrpSpPr>
        <p:grpSpPr bwMode="auto">
          <a:xfrm>
            <a:off x="1470025" y="392113"/>
            <a:ext cx="1550988" cy="1052512"/>
            <a:chOff x="2885080" y="478780"/>
            <a:chExt cx="2108159" cy="1432988"/>
          </a:xfrm>
        </p:grpSpPr>
        <p:sp>
          <p:nvSpPr>
            <p:cNvPr id="35" name="Rectangle 34"/>
            <p:cNvSpPr/>
            <p:nvPr/>
          </p:nvSpPr>
          <p:spPr bwMode="auto">
            <a:xfrm>
              <a:off x="2885080" y="478780"/>
              <a:ext cx="2108159" cy="1432988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131821" tIns="105457" rIns="131821" bIns="105457"/>
            <a:lstStyle/>
            <a:p>
              <a:pPr algn="ctr" defTabSz="671942">
                <a:lnSpc>
                  <a:spcPct val="90000"/>
                </a:lnSpc>
                <a:defRPr/>
              </a:pPr>
              <a:r>
                <a:rPr lang="en-US" sz="882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Compute</a:t>
              </a:r>
            </a:p>
          </p:txBody>
        </p:sp>
        <p:grpSp>
          <p:nvGrpSpPr>
            <p:cNvPr id="18506" name="Group 343"/>
            <p:cNvGrpSpPr>
              <a:grpSpLocks/>
            </p:cNvGrpSpPr>
            <p:nvPr/>
          </p:nvGrpSpPr>
          <p:grpSpPr bwMode="auto">
            <a:xfrm>
              <a:off x="3091322" y="836529"/>
              <a:ext cx="1001364" cy="338014"/>
              <a:chOff x="3533110" y="1905041"/>
              <a:chExt cx="1001364" cy="338014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3877104" y="1942822"/>
                <a:ext cx="658124" cy="300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Cloud</a:t>
                </a:r>
              </a:p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Services</a:t>
                </a:r>
              </a:p>
            </p:txBody>
          </p:sp>
          <p:pic>
            <p:nvPicPr>
              <p:cNvPr id="18516" name="Picture 145"/>
              <p:cNvPicPr>
                <a:picLocks noChangeAspect="1"/>
              </p:cNvPicPr>
              <p:nvPr/>
            </p:nvPicPr>
            <p:blipFill>
              <a:blip r:embed="rId45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33110" y="1905041"/>
                <a:ext cx="289802" cy="289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507" name="Group 344"/>
            <p:cNvGrpSpPr>
              <a:grpSpLocks/>
            </p:cNvGrpSpPr>
            <p:nvPr/>
          </p:nvGrpSpPr>
          <p:grpSpPr bwMode="auto">
            <a:xfrm>
              <a:off x="3120702" y="1434286"/>
              <a:ext cx="1007741" cy="337341"/>
              <a:chOff x="3562490" y="2410331"/>
              <a:chExt cx="1007741" cy="337341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3911629" y="2446894"/>
                <a:ext cx="658125" cy="300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Batch</a:t>
                </a:r>
              </a:p>
            </p:txBody>
          </p:sp>
          <p:pic>
            <p:nvPicPr>
              <p:cNvPr id="18514" name="Picture 147"/>
              <p:cNvPicPr>
                <a:picLocks noChangeAspect="1"/>
              </p:cNvPicPr>
              <p:nvPr/>
            </p:nvPicPr>
            <p:blipFill>
              <a:blip r:embed="rId46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2490" y="2410331"/>
                <a:ext cx="303536" cy="303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508" name="Group 345"/>
            <p:cNvGrpSpPr>
              <a:grpSpLocks/>
            </p:cNvGrpSpPr>
            <p:nvPr/>
          </p:nvGrpSpPr>
          <p:grpSpPr bwMode="auto">
            <a:xfrm>
              <a:off x="3968400" y="1441331"/>
              <a:ext cx="1000660" cy="336792"/>
              <a:chOff x="4132786" y="2407102"/>
              <a:chExt cx="1000660" cy="336792"/>
            </a:xfrm>
          </p:grpSpPr>
          <p:sp>
            <p:nvSpPr>
              <p:cNvPr id="149" name="TextBox 148"/>
              <p:cNvSpPr txBox="1"/>
              <p:nvPr/>
            </p:nvSpPr>
            <p:spPr>
              <a:xfrm>
                <a:off x="4473606" y="2443104"/>
                <a:ext cx="660283" cy="3004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Remote App</a:t>
                </a:r>
              </a:p>
            </p:txBody>
          </p:sp>
          <p:pic>
            <p:nvPicPr>
              <p:cNvPr id="18512" name="Picture 149"/>
              <p:cNvPicPr>
                <a:picLocks noChangeAspect="1"/>
              </p:cNvPicPr>
              <p:nvPr/>
            </p:nvPicPr>
            <p:blipFill>
              <a:blip r:embed="rId47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2786" y="2407102"/>
                <a:ext cx="291655" cy="291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49" name="TextBox 348"/>
            <p:cNvSpPr txBox="1"/>
            <p:nvPr/>
          </p:nvSpPr>
          <p:spPr>
            <a:xfrm>
              <a:off x="4307063" y="874310"/>
              <a:ext cx="658124" cy="3004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0566" rIns="0" bIns="0"/>
            <a:lstStyle/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Service</a:t>
              </a:r>
            </a:p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Fabric</a:t>
              </a:r>
            </a:p>
          </p:txBody>
        </p:sp>
        <p:sp>
          <p:nvSpPr>
            <p:cNvPr id="360" name="Freeform 359"/>
            <p:cNvSpPr/>
            <p:nvPr/>
          </p:nvSpPr>
          <p:spPr bwMode="auto">
            <a:xfrm>
              <a:off x="3963974" y="857019"/>
              <a:ext cx="282671" cy="272333"/>
            </a:xfrm>
            <a:custGeom>
              <a:avLst/>
              <a:gdLst>
                <a:gd name="connsiteX0" fmla="*/ 284961 w 673895"/>
                <a:gd name="connsiteY0" fmla="*/ 158165 h 647702"/>
                <a:gd name="connsiteX1" fmla="*/ 170786 w 673895"/>
                <a:gd name="connsiteY1" fmla="*/ 242195 h 647702"/>
                <a:gd name="connsiteX2" fmla="*/ 176214 w 673895"/>
                <a:gd name="connsiteY2" fmla="*/ 269082 h 647702"/>
                <a:gd name="connsiteX3" fmla="*/ 150408 w 673895"/>
                <a:gd name="connsiteY3" fmla="*/ 331383 h 647702"/>
                <a:gd name="connsiteX4" fmla="*/ 146443 w 673895"/>
                <a:gd name="connsiteY4" fmla="*/ 334057 h 647702"/>
                <a:gd name="connsiteX5" fmla="*/ 192422 w 673895"/>
                <a:gd name="connsiteY5" fmla="*/ 472837 h 647702"/>
                <a:gd name="connsiteX6" fmla="*/ 220034 w 673895"/>
                <a:gd name="connsiteY6" fmla="*/ 478412 h 647702"/>
                <a:gd name="connsiteX7" fmla="*/ 248039 w 673895"/>
                <a:gd name="connsiteY7" fmla="*/ 497294 h 647702"/>
                <a:gd name="connsiteX8" fmla="*/ 265572 w 673895"/>
                <a:gd name="connsiteY8" fmla="*/ 523298 h 647702"/>
                <a:gd name="connsiteX9" fmla="*/ 408956 w 673895"/>
                <a:gd name="connsiteY9" fmla="*/ 523298 h 647702"/>
                <a:gd name="connsiteX10" fmla="*/ 417479 w 673895"/>
                <a:gd name="connsiteY10" fmla="*/ 505571 h 647702"/>
                <a:gd name="connsiteX11" fmla="*/ 456243 w 673895"/>
                <a:gd name="connsiteY11" fmla="*/ 473649 h 647702"/>
                <a:gd name="connsiteX12" fmla="*/ 488887 w 673895"/>
                <a:gd name="connsiteY12" fmla="*/ 467058 h 647702"/>
                <a:gd name="connsiteX13" fmla="*/ 531395 w 673895"/>
                <a:gd name="connsiteY13" fmla="*/ 334333 h 647702"/>
                <a:gd name="connsiteX14" fmla="*/ 523487 w 673895"/>
                <a:gd name="connsiteY14" fmla="*/ 329002 h 647702"/>
                <a:gd name="connsiteX15" fmla="*/ 497681 w 673895"/>
                <a:gd name="connsiteY15" fmla="*/ 266701 h 647702"/>
                <a:gd name="connsiteX16" fmla="*/ 501673 w 673895"/>
                <a:gd name="connsiteY16" fmla="*/ 246929 h 647702"/>
                <a:gd name="connsiteX17" fmla="*/ 384346 w 673895"/>
                <a:gd name="connsiteY17" fmla="*/ 159653 h 647702"/>
                <a:gd name="connsiteX18" fmla="*/ 370052 w 673895"/>
                <a:gd name="connsiteY18" fmla="*/ 169290 h 647702"/>
                <a:gd name="connsiteX19" fmla="*/ 335757 w 673895"/>
                <a:gd name="connsiteY19" fmla="*/ 176214 h 647702"/>
                <a:gd name="connsiteX20" fmla="*/ 301462 w 673895"/>
                <a:gd name="connsiteY20" fmla="*/ 169290 h 647702"/>
                <a:gd name="connsiteX21" fmla="*/ 335757 w 673895"/>
                <a:gd name="connsiteY21" fmla="*/ 0 h 647702"/>
                <a:gd name="connsiteX22" fmla="*/ 423864 w 673895"/>
                <a:gd name="connsiteY22" fmla="*/ 88107 h 647702"/>
                <a:gd name="connsiteX23" fmla="*/ 420253 w 673895"/>
                <a:gd name="connsiteY23" fmla="*/ 105993 h 647702"/>
                <a:gd name="connsiteX24" fmla="*/ 538728 w 673895"/>
                <a:gd name="connsiteY24" fmla="*/ 194124 h 647702"/>
                <a:gd name="connsiteX25" fmla="*/ 551493 w 673895"/>
                <a:gd name="connsiteY25" fmla="*/ 185518 h 647702"/>
                <a:gd name="connsiteX26" fmla="*/ 585788 w 673895"/>
                <a:gd name="connsiteY26" fmla="*/ 178594 h 647702"/>
                <a:gd name="connsiteX27" fmla="*/ 673895 w 673895"/>
                <a:gd name="connsiteY27" fmla="*/ 266701 h 647702"/>
                <a:gd name="connsiteX28" fmla="*/ 620083 w 673895"/>
                <a:gd name="connsiteY28" fmla="*/ 347884 h 647702"/>
                <a:gd name="connsiteX29" fmla="*/ 593016 w 673895"/>
                <a:gd name="connsiteY29" fmla="*/ 353349 h 647702"/>
                <a:gd name="connsiteX30" fmla="*/ 549222 w 673895"/>
                <a:gd name="connsiteY30" fmla="*/ 490092 h 647702"/>
                <a:gd name="connsiteX31" fmla="*/ 552839 w 673895"/>
                <a:gd name="connsiteY31" fmla="*/ 492531 h 647702"/>
                <a:gd name="connsiteX32" fmla="*/ 578645 w 673895"/>
                <a:gd name="connsiteY32" fmla="*/ 554832 h 647702"/>
                <a:gd name="connsiteX33" fmla="*/ 490538 w 673895"/>
                <a:gd name="connsiteY33" fmla="*/ 642939 h 647702"/>
                <a:gd name="connsiteX34" fmla="*/ 409355 w 673895"/>
                <a:gd name="connsiteY34" fmla="*/ 589127 h 647702"/>
                <a:gd name="connsiteX35" fmla="*/ 409084 w 673895"/>
                <a:gd name="connsiteY35" fmla="*/ 587783 h 647702"/>
                <a:gd name="connsiteX36" fmla="*/ 268154 w 673895"/>
                <a:gd name="connsiteY36" fmla="*/ 587783 h 647702"/>
                <a:gd name="connsiteX37" fmla="*/ 266921 w 673895"/>
                <a:gd name="connsiteY37" fmla="*/ 593890 h 647702"/>
                <a:gd name="connsiteX38" fmla="*/ 185738 w 673895"/>
                <a:gd name="connsiteY38" fmla="*/ 647702 h 647702"/>
                <a:gd name="connsiteX39" fmla="*/ 97631 w 673895"/>
                <a:gd name="connsiteY39" fmla="*/ 559595 h 647702"/>
                <a:gd name="connsiteX40" fmla="*/ 123437 w 673895"/>
                <a:gd name="connsiteY40" fmla="*/ 497294 h 647702"/>
                <a:gd name="connsiteX41" fmla="*/ 130921 w 673895"/>
                <a:gd name="connsiteY41" fmla="*/ 492248 h 647702"/>
                <a:gd name="connsiteX42" fmla="*/ 86036 w 673895"/>
                <a:gd name="connsiteY42" fmla="*/ 356771 h 647702"/>
                <a:gd name="connsiteX43" fmla="*/ 53812 w 673895"/>
                <a:gd name="connsiteY43" fmla="*/ 350265 h 647702"/>
                <a:gd name="connsiteX44" fmla="*/ 0 w 673895"/>
                <a:gd name="connsiteY44" fmla="*/ 269082 h 647702"/>
                <a:gd name="connsiteX45" fmla="*/ 88107 w 673895"/>
                <a:gd name="connsiteY45" fmla="*/ 180975 h 647702"/>
                <a:gd name="connsiteX46" fmla="*/ 122402 w 673895"/>
                <a:gd name="connsiteY46" fmla="*/ 187899 h 647702"/>
                <a:gd name="connsiteX47" fmla="*/ 129378 w 673895"/>
                <a:gd name="connsiteY47" fmla="*/ 192602 h 647702"/>
                <a:gd name="connsiteX48" fmla="*/ 250718 w 673895"/>
                <a:gd name="connsiteY48" fmla="*/ 103300 h 647702"/>
                <a:gd name="connsiteX49" fmla="*/ 247650 w 673895"/>
                <a:gd name="connsiteY49" fmla="*/ 88107 h 647702"/>
                <a:gd name="connsiteX50" fmla="*/ 335757 w 673895"/>
                <a:gd name="connsiteY50" fmla="*/ 0 h 64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73895" h="647702">
                  <a:moveTo>
                    <a:pt x="284961" y="158165"/>
                  </a:moveTo>
                  <a:lnTo>
                    <a:pt x="170786" y="242195"/>
                  </a:lnTo>
                  <a:lnTo>
                    <a:pt x="176214" y="269082"/>
                  </a:lnTo>
                  <a:cubicBezTo>
                    <a:pt x="176214" y="293412"/>
                    <a:pt x="166353" y="315439"/>
                    <a:pt x="150408" y="331383"/>
                  </a:cubicBezTo>
                  <a:lnTo>
                    <a:pt x="146443" y="334057"/>
                  </a:lnTo>
                  <a:lnTo>
                    <a:pt x="192422" y="472837"/>
                  </a:lnTo>
                  <a:lnTo>
                    <a:pt x="220034" y="478412"/>
                  </a:lnTo>
                  <a:cubicBezTo>
                    <a:pt x="230575" y="482870"/>
                    <a:pt x="240067" y="489322"/>
                    <a:pt x="248039" y="497294"/>
                  </a:cubicBezTo>
                  <a:lnTo>
                    <a:pt x="265572" y="523298"/>
                  </a:lnTo>
                  <a:lnTo>
                    <a:pt x="408956" y="523298"/>
                  </a:lnTo>
                  <a:lnTo>
                    <a:pt x="417479" y="505571"/>
                  </a:lnTo>
                  <a:cubicBezTo>
                    <a:pt x="426979" y="491509"/>
                    <a:pt x="440432" y="480337"/>
                    <a:pt x="456243" y="473649"/>
                  </a:cubicBezTo>
                  <a:lnTo>
                    <a:pt x="488887" y="467058"/>
                  </a:lnTo>
                  <a:lnTo>
                    <a:pt x="531395" y="334333"/>
                  </a:lnTo>
                  <a:lnTo>
                    <a:pt x="523487" y="329002"/>
                  </a:lnTo>
                  <a:cubicBezTo>
                    <a:pt x="507543" y="313058"/>
                    <a:pt x="497681" y="291031"/>
                    <a:pt x="497681" y="266701"/>
                  </a:cubicBezTo>
                  <a:lnTo>
                    <a:pt x="501673" y="246929"/>
                  </a:lnTo>
                  <a:lnTo>
                    <a:pt x="384346" y="159653"/>
                  </a:lnTo>
                  <a:lnTo>
                    <a:pt x="370052" y="169290"/>
                  </a:lnTo>
                  <a:cubicBezTo>
                    <a:pt x="359511" y="173749"/>
                    <a:pt x="347922" y="176214"/>
                    <a:pt x="335757" y="176214"/>
                  </a:cubicBezTo>
                  <a:cubicBezTo>
                    <a:pt x="323592" y="176214"/>
                    <a:pt x="312003" y="173749"/>
                    <a:pt x="301462" y="169290"/>
                  </a:cubicBezTo>
                  <a:close/>
                  <a:moveTo>
                    <a:pt x="335757" y="0"/>
                  </a:moveTo>
                  <a:cubicBezTo>
                    <a:pt x="384417" y="0"/>
                    <a:pt x="423864" y="39447"/>
                    <a:pt x="423864" y="88107"/>
                  </a:cubicBezTo>
                  <a:lnTo>
                    <a:pt x="420253" y="105993"/>
                  </a:lnTo>
                  <a:lnTo>
                    <a:pt x="538728" y="194124"/>
                  </a:lnTo>
                  <a:lnTo>
                    <a:pt x="551493" y="185518"/>
                  </a:lnTo>
                  <a:cubicBezTo>
                    <a:pt x="562034" y="181059"/>
                    <a:pt x="573623" y="178594"/>
                    <a:pt x="585788" y="178594"/>
                  </a:cubicBezTo>
                  <a:cubicBezTo>
                    <a:pt x="634448" y="178594"/>
                    <a:pt x="673895" y="218041"/>
                    <a:pt x="673895" y="266701"/>
                  </a:cubicBezTo>
                  <a:cubicBezTo>
                    <a:pt x="673895" y="303196"/>
                    <a:pt x="651706" y="334509"/>
                    <a:pt x="620083" y="347884"/>
                  </a:cubicBezTo>
                  <a:lnTo>
                    <a:pt x="593016" y="353349"/>
                  </a:lnTo>
                  <a:lnTo>
                    <a:pt x="549222" y="490092"/>
                  </a:lnTo>
                  <a:lnTo>
                    <a:pt x="552839" y="492531"/>
                  </a:lnTo>
                  <a:cubicBezTo>
                    <a:pt x="568783" y="508475"/>
                    <a:pt x="578645" y="530502"/>
                    <a:pt x="578645" y="554832"/>
                  </a:cubicBezTo>
                  <a:cubicBezTo>
                    <a:pt x="578645" y="603492"/>
                    <a:pt x="539198" y="642939"/>
                    <a:pt x="490538" y="642939"/>
                  </a:cubicBezTo>
                  <a:cubicBezTo>
                    <a:pt x="454043" y="642939"/>
                    <a:pt x="422731" y="620750"/>
                    <a:pt x="409355" y="589127"/>
                  </a:cubicBezTo>
                  <a:lnTo>
                    <a:pt x="409084" y="587783"/>
                  </a:lnTo>
                  <a:lnTo>
                    <a:pt x="268154" y="587783"/>
                  </a:lnTo>
                  <a:lnTo>
                    <a:pt x="266921" y="593890"/>
                  </a:lnTo>
                  <a:cubicBezTo>
                    <a:pt x="253546" y="625513"/>
                    <a:pt x="222233" y="647702"/>
                    <a:pt x="185738" y="647702"/>
                  </a:cubicBezTo>
                  <a:cubicBezTo>
                    <a:pt x="137078" y="647702"/>
                    <a:pt x="97631" y="608255"/>
                    <a:pt x="97631" y="559595"/>
                  </a:cubicBezTo>
                  <a:cubicBezTo>
                    <a:pt x="97631" y="535265"/>
                    <a:pt x="107493" y="513238"/>
                    <a:pt x="123437" y="497294"/>
                  </a:cubicBezTo>
                  <a:lnTo>
                    <a:pt x="130921" y="492248"/>
                  </a:lnTo>
                  <a:lnTo>
                    <a:pt x="86036" y="356771"/>
                  </a:lnTo>
                  <a:lnTo>
                    <a:pt x="53812" y="350265"/>
                  </a:lnTo>
                  <a:cubicBezTo>
                    <a:pt x="22189" y="336890"/>
                    <a:pt x="0" y="305577"/>
                    <a:pt x="0" y="269082"/>
                  </a:cubicBezTo>
                  <a:cubicBezTo>
                    <a:pt x="0" y="220422"/>
                    <a:pt x="39447" y="180975"/>
                    <a:pt x="88107" y="180975"/>
                  </a:cubicBezTo>
                  <a:cubicBezTo>
                    <a:pt x="100272" y="180975"/>
                    <a:pt x="111861" y="183440"/>
                    <a:pt x="122402" y="187899"/>
                  </a:cubicBezTo>
                  <a:lnTo>
                    <a:pt x="129378" y="192602"/>
                  </a:lnTo>
                  <a:lnTo>
                    <a:pt x="250718" y="103300"/>
                  </a:lnTo>
                  <a:lnTo>
                    <a:pt x="247650" y="88107"/>
                  </a:lnTo>
                  <a:cubicBezTo>
                    <a:pt x="247650" y="39447"/>
                    <a:pt x="287097" y="0"/>
                    <a:pt x="3357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34464" tIns="107571" rIns="134464" bIns="107571"/>
            <a:lstStyle/>
            <a:p>
              <a:pPr algn="ctr" defTabSz="685577">
                <a:lnSpc>
                  <a:spcPct val="90000"/>
                </a:lnSpc>
                <a:defRPr/>
              </a:pPr>
              <a:endParaRPr lang="en-US" sz="1471" b="1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472" name="Group 374"/>
          <p:cNvGrpSpPr>
            <a:grpSpLocks/>
          </p:cNvGrpSpPr>
          <p:nvPr/>
        </p:nvGrpSpPr>
        <p:grpSpPr bwMode="auto">
          <a:xfrm>
            <a:off x="5970588" y="392113"/>
            <a:ext cx="1652587" cy="1052512"/>
            <a:chOff x="8271660" y="469727"/>
            <a:chExt cx="2247197" cy="1432988"/>
          </a:xfrm>
        </p:grpSpPr>
        <p:sp>
          <p:nvSpPr>
            <p:cNvPr id="42" name="Rectangle 41"/>
            <p:cNvSpPr/>
            <p:nvPr/>
          </p:nvSpPr>
          <p:spPr bwMode="auto">
            <a:xfrm>
              <a:off x="8271660" y="469727"/>
              <a:ext cx="2214030" cy="1432988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131821" tIns="105457" rIns="131821" bIns="105457"/>
            <a:lstStyle/>
            <a:p>
              <a:pPr algn="ctr" defTabSz="671942">
                <a:lnSpc>
                  <a:spcPct val="90000"/>
                </a:lnSpc>
                <a:defRPr/>
              </a:pPr>
              <a:r>
                <a:rPr lang="en-US" sz="882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Developer Services</a:t>
              </a:r>
            </a:p>
          </p:txBody>
        </p:sp>
        <p:grpSp>
          <p:nvGrpSpPr>
            <p:cNvPr id="18493" name="Group 143"/>
            <p:cNvGrpSpPr>
              <a:grpSpLocks/>
            </p:cNvGrpSpPr>
            <p:nvPr/>
          </p:nvGrpSpPr>
          <p:grpSpPr bwMode="auto">
            <a:xfrm>
              <a:off x="8403450" y="918721"/>
              <a:ext cx="1016238" cy="309095"/>
              <a:chOff x="9025071" y="1995491"/>
              <a:chExt cx="1016238" cy="309095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9372511" y="2054418"/>
                <a:ext cx="669194" cy="250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Visual Studio</a:t>
                </a:r>
              </a:p>
            </p:txBody>
          </p:sp>
          <p:pic>
            <p:nvPicPr>
              <p:cNvPr id="18504" name="Picture 167" descr="Visual Studio Online.png"/>
              <p:cNvPicPr>
                <a:picLocks noChangeAspect="1"/>
              </p:cNvPicPr>
              <p:nvPr/>
            </p:nvPicPr>
            <p:blipFill>
              <a:blip r:embed="rId48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5071" y="1995491"/>
                <a:ext cx="290489" cy="2904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494" name="Group 362"/>
            <p:cNvGrpSpPr>
              <a:grpSpLocks/>
            </p:cNvGrpSpPr>
            <p:nvPr/>
          </p:nvGrpSpPr>
          <p:grpSpPr bwMode="auto">
            <a:xfrm>
              <a:off x="9485139" y="1461008"/>
              <a:ext cx="1033718" cy="308062"/>
              <a:chOff x="10156761" y="2537778"/>
              <a:chExt cx="1033718" cy="308062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10532078" y="2545050"/>
                <a:ext cx="658401" cy="3004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Application</a:t>
                </a:r>
              </a:p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Insights</a:t>
                </a:r>
              </a:p>
            </p:txBody>
          </p:sp>
          <p:pic>
            <p:nvPicPr>
              <p:cNvPr id="18502" name="Picture 169" descr="Application Insights.png"/>
              <p:cNvPicPr>
                <a:picLocks noChangeAspect="1"/>
              </p:cNvPicPr>
              <p:nvPr/>
            </p:nvPicPr>
            <p:blipFill>
              <a:blip r:embed="rId49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56761" y="2537778"/>
                <a:ext cx="292274" cy="292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495" name="Group 360"/>
            <p:cNvGrpSpPr>
              <a:grpSpLocks/>
            </p:cNvGrpSpPr>
            <p:nvPr/>
          </p:nvGrpSpPr>
          <p:grpSpPr bwMode="auto">
            <a:xfrm>
              <a:off x="9501495" y="902862"/>
              <a:ext cx="896892" cy="317811"/>
              <a:chOff x="10173117" y="1979632"/>
              <a:chExt cx="896892" cy="317811"/>
            </a:xfrm>
          </p:grpSpPr>
          <p:pic>
            <p:nvPicPr>
              <p:cNvPr id="18499" name="Picture 272"/>
              <p:cNvPicPr>
                <a:picLocks noChangeAspect="1"/>
              </p:cNvPicPr>
              <p:nvPr/>
            </p:nvPicPr>
            <p:blipFill>
              <a:blip r:embed="rId50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3117" y="1979632"/>
                <a:ext cx="302655" cy="302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4" name="TextBox 273"/>
              <p:cNvSpPr txBox="1"/>
              <p:nvPr/>
            </p:nvSpPr>
            <p:spPr>
              <a:xfrm>
                <a:off x="10529919" y="2045773"/>
                <a:ext cx="539673" cy="250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Azure SDK</a:t>
                </a:r>
              </a:p>
            </p:txBody>
          </p:sp>
        </p:grpSp>
        <p:grpSp>
          <p:nvGrpSpPr>
            <p:cNvPr id="18496" name="Group 373"/>
            <p:cNvGrpSpPr>
              <a:grpSpLocks/>
            </p:cNvGrpSpPr>
            <p:nvPr/>
          </p:nvGrpSpPr>
          <p:grpSpPr bwMode="auto">
            <a:xfrm>
              <a:off x="8403428" y="1416107"/>
              <a:ext cx="1007716" cy="307161"/>
              <a:chOff x="8298657" y="1416107"/>
              <a:chExt cx="1007716" cy="307161"/>
            </a:xfrm>
          </p:grpSpPr>
          <p:sp>
            <p:nvSpPr>
              <p:cNvPr id="239" name="TextBox 238"/>
              <p:cNvSpPr txBox="1"/>
              <p:nvPr/>
            </p:nvSpPr>
            <p:spPr>
              <a:xfrm>
                <a:off x="8646118" y="1472604"/>
                <a:ext cx="660559" cy="250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20566" rIns="0" bIns="0"/>
              <a:lstStyle/>
              <a:p>
                <a:pPr defTabSz="685463">
                  <a:lnSpc>
                    <a:spcPts val="600"/>
                  </a:lnSpc>
                  <a:defRPr/>
                </a:pPr>
                <a:r>
                  <a:rPr lang="en-US" sz="563" dirty="0">
                    <a:solidFill>
                      <a:prstClr val="white"/>
                    </a:solidFill>
                    <a:latin typeface="Segoe UI Light" panose="020B0502040204020203" pitchFamily="34" charset="0"/>
                    <a:ea typeface="Arial Unicode MS" panose="020B0604020202020204" pitchFamily="34" charset="-128"/>
                    <a:cs typeface="Segoe UI Light" panose="020B0502040204020203" pitchFamily="34" charset="0"/>
                  </a:rPr>
                  <a:t>Team Project</a:t>
                </a:r>
              </a:p>
            </p:txBody>
          </p:sp>
          <p:sp>
            <p:nvSpPr>
              <p:cNvPr id="371" name="Freeform 370"/>
              <p:cNvSpPr/>
              <p:nvPr/>
            </p:nvSpPr>
            <p:spPr bwMode="auto">
              <a:xfrm>
                <a:off x="8298569" y="1416408"/>
                <a:ext cx="291424" cy="248557"/>
              </a:xfrm>
              <a:custGeom>
                <a:avLst/>
                <a:gdLst>
                  <a:gd name="connsiteX0" fmla="*/ 20235 w 769143"/>
                  <a:gd name="connsiteY0" fmla="*/ 443405 h 659607"/>
                  <a:gd name="connsiteX1" fmla="*/ 84659 w 769143"/>
                  <a:gd name="connsiteY1" fmla="*/ 443405 h 659607"/>
                  <a:gd name="connsiteX2" fmla="*/ 133712 w 769143"/>
                  <a:gd name="connsiteY2" fmla="*/ 527981 h 659607"/>
                  <a:gd name="connsiteX3" fmla="*/ 182766 w 769143"/>
                  <a:gd name="connsiteY3" fmla="*/ 443405 h 659607"/>
                  <a:gd name="connsiteX4" fmla="*/ 251228 w 769143"/>
                  <a:gd name="connsiteY4" fmla="*/ 443405 h 659607"/>
                  <a:gd name="connsiteX5" fmla="*/ 271462 w 769143"/>
                  <a:gd name="connsiteY5" fmla="*/ 463640 h 659607"/>
                  <a:gd name="connsiteX6" fmla="*/ 271462 w 769143"/>
                  <a:gd name="connsiteY6" fmla="*/ 634610 h 659607"/>
                  <a:gd name="connsiteX7" fmla="*/ 251228 w 769143"/>
                  <a:gd name="connsiteY7" fmla="*/ 654845 h 659607"/>
                  <a:gd name="connsiteX8" fmla="*/ 20235 w 769143"/>
                  <a:gd name="connsiteY8" fmla="*/ 654845 h 659607"/>
                  <a:gd name="connsiteX9" fmla="*/ 0 w 769143"/>
                  <a:gd name="connsiteY9" fmla="*/ 634610 h 659607"/>
                  <a:gd name="connsiteX10" fmla="*/ 0 w 769143"/>
                  <a:gd name="connsiteY10" fmla="*/ 463640 h 659607"/>
                  <a:gd name="connsiteX11" fmla="*/ 20235 w 769143"/>
                  <a:gd name="connsiteY11" fmla="*/ 443405 h 659607"/>
                  <a:gd name="connsiteX12" fmla="*/ 330596 w 769143"/>
                  <a:gd name="connsiteY12" fmla="*/ 290513 h 659607"/>
                  <a:gd name="connsiteX13" fmla="*/ 443055 w 769143"/>
                  <a:gd name="connsiteY13" fmla="*/ 290513 h 659607"/>
                  <a:gd name="connsiteX14" fmla="*/ 528684 w 769143"/>
                  <a:gd name="connsiteY14" fmla="*/ 438150 h 659607"/>
                  <a:gd name="connsiteX15" fmla="*/ 614314 w 769143"/>
                  <a:gd name="connsiteY15" fmla="*/ 290513 h 659607"/>
                  <a:gd name="connsiteX16" fmla="*/ 733821 w 769143"/>
                  <a:gd name="connsiteY16" fmla="*/ 290513 h 659607"/>
                  <a:gd name="connsiteX17" fmla="*/ 769143 w 769143"/>
                  <a:gd name="connsiteY17" fmla="*/ 325835 h 659607"/>
                  <a:gd name="connsiteX18" fmla="*/ 769143 w 769143"/>
                  <a:gd name="connsiteY18" fmla="*/ 624285 h 659607"/>
                  <a:gd name="connsiteX19" fmla="*/ 733821 w 769143"/>
                  <a:gd name="connsiteY19" fmla="*/ 659607 h 659607"/>
                  <a:gd name="connsiteX20" fmla="*/ 330596 w 769143"/>
                  <a:gd name="connsiteY20" fmla="*/ 659607 h 659607"/>
                  <a:gd name="connsiteX21" fmla="*/ 295274 w 769143"/>
                  <a:gd name="connsiteY21" fmla="*/ 624285 h 659607"/>
                  <a:gd name="connsiteX22" fmla="*/ 295274 w 769143"/>
                  <a:gd name="connsiteY22" fmla="*/ 325835 h 659607"/>
                  <a:gd name="connsiteX23" fmla="*/ 330596 w 769143"/>
                  <a:gd name="connsiteY23" fmla="*/ 290513 h 659607"/>
                  <a:gd name="connsiteX24" fmla="*/ 134367 w 769143"/>
                  <a:gd name="connsiteY24" fmla="*/ 276981 h 659607"/>
                  <a:gd name="connsiteX25" fmla="*/ 211441 w 769143"/>
                  <a:gd name="connsiteY25" fmla="*/ 354055 h 659607"/>
                  <a:gd name="connsiteX26" fmla="*/ 134367 w 769143"/>
                  <a:gd name="connsiteY26" fmla="*/ 431128 h 659607"/>
                  <a:gd name="connsiteX27" fmla="*/ 57293 w 769143"/>
                  <a:gd name="connsiteY27" fmla="*/ 354055 h 659607"/>
                  <a:gd name="connsiteX28" fmla="*/ 134367 w 769143"/>
                  <a:gd name="connsiteY28" fmla="*/ 276981 h 659607"/>
                  <a:gd name="connsiteX29" fmla="*/ 529827 w 769143"/>
                  <a:gd name="connsiteY29" fmla="*/ 0 h 659607"/>
                  <a:gd name="connsiteX30" fmla="*/ 664368 w 769143"/>
                  <a:gd name="connsiteY30" fmla="*/ 134541 h 659607"/>
                  <a:gd name="connsiteX31" fmla="*/ 529827 w 769143"/>
                  <a:gd name="connsiteY31" fmla="*/ 269082 h 659607"/>
                  <a:gd name="connsiteX32" fmla="*/ 395286 w 769143"/>
                  <a:gd name="connsiteY32" fmla="*/ 134541 h 659607"/>
                  <a:gd name="connsiteX33" fmla="*/ 529827 w 769143"/>
                  <a:gd name="connsiteY33" fmla="*/ 0 h 65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769143" h="659607">
                    <a:moveTo>
                      <a:pt x="20235" y="443405"/>
                    </a:moveTo>
                    <a:lnTo>
                      <a:pt x="84659" y="443405"/>
                    </a:lnTo>
                    <a:lnTo>
                      <a:pt x="133712" y="527981"/>
                    </a:lnTo>
                    <a:lnTo>
                      <a:pt x="182766" y="443405"/>
                    </a:lnTo>
                    <a:lnTo>
                      <a:pt x="251228" y="443405"/>
                    </a:lnTo>
                    <a:cubicBezTo>
                      <a:pt x="262403" y="443405"/>
                      <a:pt x="271462" y="452464"/>
                      <a:pt x="271462" y="463640"/>
                    </a:cubicBezTo>
                    <a:lnTo>
                      <a:pt x="271462" y="634610"/>
                    </a:lnTo>
                    <a:cubicBezTo>
                      <a:pt x="271462" y="645786"/>
                      <a:pt x="262403" y="654845"/>
                      <a:pt x="251228" y="654845"/>
                    </a:cubicBezTo>
                    <a:lnTo>
                      <a:pt x="20235" y="654845"/>
                    </a:lnTo>
                    <a:cubicBezTo>
                      <a:pt x="9060" y="654845"/>
                      <a:pt x="0" y="645786"/>
                      <a:pt x="0" y="634610"/>
                    </a:cubicBezTo>
                    <a:lnTo>
                      <a:pt x="0" y="463640"/>
                    </a:lnTo>
                    <a:cubicBezTo>
                      <a:pt x="0" y="452464"/>
                      <a:pt x="9060" y="443405"/>
                      <a:pt x="20235" y="443405"/>
                    </a:cubicBezTo>
                    <a:close/>
                    <a:moveTo>
                      <a:pt x="330596" y="290513"/>
                    </a:moveTo>
                    <a:lnTo>
                      <a:pt x="443055" y="290513"/>
                    </a:lnTo>
                    <a:lnTo>
                      <a:pt x="528684" y="438150"/>
                    </a:lnTo>
                    <a:lnTo>
                      <a:pt x="614314" y="290513"/>
                    </a:lnTo>
                    <a:lnTo>
                      <a:pt x="733821" y="290513"/>
                    </a:lnTo>
                    <a:cubicBezTo>
                      <a:pt x="753329" y="290513"/>
                      <a:pt x="769143" y="306327"/>
                      <a:pt x="769143" y="325835"/>
                    </a:cubicBezTo>
                    <a:lnTo>
                      <a:pt x="769143" y="624285"/>
                    </a:lnTo>
                    <a:cubicBezTo>
                      <a:pt x="769143" y="643793"/>
                      <a:pt x="753329" y="659607"/>
                      <a:pt x="733821" y="659607"/>
                    </a:cubicBezTo>
                    <a:lnTo>
                      <a:pt x="330596" y="659607"/>
                    </a:lnTo>
                    <a:cubicBezTo>
                      <a:pt x="311088" y="659607"/>
                      <a:pt x="295274" y="643793"/>
                      <a:pt x="295274" y="624285"/>
                    </a:cubicBezTo>
                    <a:lnTo>
                      <a:pt x="295274" y="325835"/>
                    </a:lnTo>
                    <a:cubicBezTo>
                      <a:pt x="295274" y="306327"/>
                      <a:pt x="311088" y="290513"/>
                      <a:pt x="330596" y="290513"/>
                    </a:cubicBezTo>
                    <a:close/>
                    <a:moveTo>
                      <a:pt x="134367" y="276981"/>
                    </a:moveTo>
                    <a:cubicBezTo>
                      <a:pt x="176934" y="276981"/>
                      <a:pt x="211441" y="311488"/>
                      <a:pt x="211441" y="354055"/>
                    </a:cubicBezTo>
                    <a:cubicBezTo>
                      <a:pt x="211441" y="396621"/>
                      <a:pt x="176934" y="431128"/>
                      <a:pt x="134367" y="431128"/>
                    </a:cubicBezTo>
                    <a:cubicBezTo>
                      <a:pt x="91800" y="431128"/>
                      <a:pt x="57293" y="396621"/>
                      <a:pt x="57293" y="354055"/>
                    </a:cubicBezTo>
                    <a:cubicBezTo>
                      <a:pt x="57293" y="311488"/>
                      <a:pt x="91800" y="276981"/>
                      <a:pt x="134367" y="276981"/>
                    </a:cubicBezTo>
                    <a:close/>
                    <a:moveTo>
                      <a:pt x="529827" y="0"/>
                    </a:moveTo>
                    <a:cubicBezTo>
                      <a:pt x="604132" y="0"/>
                      <a:pt x="664368" y="60236"/>
                      <a:pt x="664368" y="134541"/>
                    </a:cubicBezTo>
                    <a:cubicBezTo>
                      <a:pt x="664368" y="208846"/>
                      <a:pt x="604132" y="269082"/>
                      <a:pt x="529827" y="269082"/>
                    </a:cubicBezTo>
                    <a:cubicBezTo>
                      <a:pt x="455522" y="269082"/>
                      <a:pt x="395286" y="208846"/>
                      <a:pt x="395286" y="134541"/>
                    </a:cubicBezTo>
                    <a:cubicBezTo>
                      <a:pt x="395286" y="60236"/>
                      <a:pt x="455522" y="0"/>
                      <a:pt x="5298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134464" tIns="107571" rIns="134464" bIns="107571"/>
              <a:lstStyle/>
              <a:p>
                <a:pPr algn="ctr" defTabSz="685577">
                  <a:lnSpc>
                    <a:spcPct val="90000"/>
                  </a:lnSpc>
                  <a:defRPr/>
                </a:pPr>
                <a:endParaRPr lang="en-US" sz="147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8473" name="Group 14"/>
          <p:cNvGrpSpPr>
            <a:grpSpLocks/>
          </p:cNvGrpSpPr>
          <p:nvPr/>
        </p:nvGrpSpPr>
        <p:grpSpPr bwMode="auto">
          <a:xfrm>
            <a:off x="1122363" y="3851275"/>
            <a:ext cx="633412" cy="261938"/>
            <a:chOff x="1815887" y="5237334"/>
            <a:chExt cx="861746" cy="356066"/>
          </a:xfrm>
        </p:grpSpPr>
        <p:sp>
          <p:nvSpPr>
            <p:cNvPr id="62" name="Rectangle 61"/>
            <p:cNvSpPr/>
            <p:nvPr/>
          </p:nvSpPr>
          <p:spPr bwMode="auto">
            <a:xfrm>
              <a:off x="1815887" y="5237334"/>
              <a:ext cx="861746" cy="356066"/>
            </a:xfrm>
            <a:prstGeom prst="rect">
              <a:avLst/>
            </a:prstGeom>
            <a:solidFill>
              <a:srgbClr val="005695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228588" tIns="33616" rIns="0" bIns="105457"/>
            <a:lstStyle/>
            <a:p>
              <a:pPr defTabSz="671942">
                <a:lnSpc>
                  <a:spcPct val="90000"/>
                </a:lnSpc>
                <a:defRPr/>
              </a:pPr>
              <a:r>
                <a:rPr lang="en-US" sz="58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Containers</a:t>
              </a:r>
            </a:p>
          </p:txBody>
        </p:sp>
        <p:grpSp>
          <p:nvGrpSpPr>
            <p:cNvPr id="18487" name="Group 411"/>
            <p:cNvGrpSpPr>
              <a:grpSpLocks/>
            </p:cNvGrpSpPr>
            <p:nvPr/>
          </p:nvGrpSpPr>
          <p:grpSpPr bwMode="auto">
            <a:xfrm>
              <a:off x="1854319" y="5310201"/>
              <a:ext cx="221053" cy="170255"/>
              <a:chOff x="1410342" y="5288934"/>
              <a:chExt cx="294653" cy="226942"/>
            </a:xfrm>
          </p:grpSpPr>
          <p:grpSp>
            <p:nvGrpSpPr>
              <p:cNvPr id="402" name="Group 401"/>
              <p:cNvGrpSpPr/>
              <p:nvPr/>
            </p:nvGrpSpPr>
            <p:grpSpPr>
              <a:xfrm>
                <a:off x="1428991" y="5308456"/>
                <a:ext cx="97032" cy="104039"/>
                <a:chOff x="1286878" y="3925073"/>
                <a:chExt cx="291844" cy="312918"/>
              </a:xfrm>
              <a:solidFill>
                <a:schemeClr val="bg1"/>
              </a:solidFill>
            </p:grpSpPr>
            <p:sp>
              <p:nvSpPr>
                <p:cNvPr id="397" name="Diamond 396"/>
                <p:cNvSpPr/>
                <p:nvPr/>
              </p:nvSpPr>
              <p:spPr bwMode="auto">
                <a:xfrm rot="19690132">
                  <a:off x="1286878" y="3991205"/>
                  <a:ext cx="148048" cy="245585"/>
                </a:xfrm>
                <a:prstGeom prst="diamon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899860" lon="21583921" rev="21540000"/>
                  </a:camera>
                  <a:lightRig rig="threePt" dir="t"/>
                </a:scene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134464" tIns="107571" rIns="134464" bIns="107571"/>
                <a:lstStyle/>
                <a:p>
                  <a:pPr algn="ctr" defTabSz="685577">
                    <a:lnSpc>
                      <a:spcPct val="90000"/>
                    </a:lnSpc>
                    <a:defRPr/>
                  </a:pPr>
                  <a:endParaRPr lang="en-US" sz="1471" b="1" dirty="0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8" name="Diamond 397"/>
                <p:cNvSpPr/>
                <p:nvPr/>
              </p:nvSpPr>
              <p:spPr bwMode="auto">
                <a:xfrm rot="1935408">
                  <a:off x="1424781" y="3991343"/>
                  <a:ext cx="153941" cy="246648"/>
                </a:xfrm>
                <a:prstGeom prst="diamon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134464" tIns="107571" rIns="134464" bIns="107571"/>
                <a:lstStyle/>
                <a:p>
                  <a:pPr algn="ctr" defTabSz="685577">
                    <a:lnSpc>
                      <a:spcPct val="90000"/>
                    </a:lnSpc>
                    <a:defRPr/>
                  </a:pPr>
                  <a:endParaRPr lang="en-US" sz="1471" b="1" dirty="0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9" name="Diamond 398"/>
                <p:cNvSpPr/>
                <p:nvPr/>
              </p:nvSpPr>
              <p:spPr bwMode="auto">
                <a:xfrm rot="5400000">
                  <a:off x="1355358" y="3879251"/>
                  <a:ext cx="153941" cy="245585"/>
                </a:xfrm>
                <a:prstGeom prst="diamon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21599979" lon="2400000" rev="0"/>
                  </a:camera>
                  <a:lightRig rig="threePt" dir="t"/>
                </a:scene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134464" tIns="107571" rIns="134464" bIns="107571"/>
                <a:lstStyle/>
                <a:p>
                  <a:pPr algn="ctr" defTabSz="685577">
                    <a:lnSpc>
                      <a:spcPct val="90000"/>
                    </a:lnSpc>
                    <a:defRPr/>
                  </a:pPr>
                  <a:endParaRPr lang="en-US" sz="1471" b="1" dirty="0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03" name="Rounded Rectangle 402"/>
              <p:cNvSpPr/>
              <p:nvPr/>
            </p:nvSpPr>
            <p:spPr bwMode="auto">
              <a:xfrm>
                <a:off x="1410933" y="5289606"/>
                <a:ext cx="293645" cy="227243"/>
              </a:xfrm>
              <a:prstGeom prst="roundRect">
                <a:avLst>
                  <a:gd name="adj" fmla="val 9184"/>
                </a:avLst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134464" tIns="107571" rIns="134464" bIns="107571"/>
              <a:lstStyle/>
              <a:p>
                <a:pPr algn="ctr" defTabSz="685577">
                  <a:lnSpc>
                    <a:spcPct val="90000"/>
                  </a:lnSpc>
                  <a:defRPr/>
                </a:pPr>
                <a:endParaRPr lang="en-US" sz="147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04" name="Group 403"/>
              <p:cNvGrpSpPr/>
              <p:nvPr/>
            </p:nvGrpSpPr>
            <p:grpSpPr>
              <a:xfrm>
                <a:off x="1573839" y="5308987"/>
                <a:ext cx="97032" cy="104039"/>
                <a:chOff x="1286878" y="3925073"/>
                <a:chExt cx="291844" cy="312918"/>
              </a:xfrm>
              <a:solidFill>
                <a:schemeClr val="bg1"/>
              </a:solidFill>
            </p:grpSpPr>
            <p:sp>
              <p:nvSpPr>
                <p:cNvPr id="405" name="Diamond 404"/>
                <p:cNvSpPr/>
                <p:nvPr/>
              </p:nvSpPr>
              <p:spPr bwMode="auto">
                <a:xfrm rot="19690132">
                  <a:off x="1286878" y="3991205"/>
                  <a:ext cx="148048" cy="245585"/>
                </a:xfrm>
                <a:prstGeom prst="diamon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899860" lon="21583921" rev="21540000"/>
                  </a:camera>
                  <a:lightRig rig="threePt" dir="t"/>
                </a:scene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134464" tIns="107571" rIns="134464" bIns="107571"/>
                <a:lstStyle/>
                <a:p>
                  <a:pPr algn="ctr" defTabSz="685577">
                    <a:lnSpc>
                      <a:spcPct val="90000"/>
                    </a:lnSpc>
                    <a:defRPr/>
                  </a:pPr>
                  <a:endParaRPr lang="en-US" sz="1471" b="1" dirty="0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06" name="Diamond 405"/>
                <p:cNvSpPr/>
                <p:nvPr/>
              </p:nvSpPr>
              <p:spPr bwMode="auto">
                <a:xfrm rot="1935408">
                  <a:off x="1424781" y="3991343"/>
                  <a:ext cx="153941" cy="246648"/>
                </a:xfrm>
                <a:prstGeom prst="diamon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134464" tIns="107571" rIns="134464" bIns="107571"/>
                <a:lstStyle/>
                <a:p>
                  <a:pPr algn="ctr" defTabSz="685577">
                    <a:lnSpc>
                      <a:spcPct val="90000"/>
                    </a:lnSpc>
                    <a:defRPr/>
                  </a:pPr>
                  <a:endParaRPr lang="en-US" sz="1471" b="1" dirty="0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07" name="Diamond 406"/>
                <p:cNvSpPr/>
                <p:nvPr/>
              </p:nvSpPr>
              <p:spPr bwMode="auto">
                <a:xfrm rot="5400000">
                  <a:off x="1355358" y="3879251"/>
                  <a:ext cx="153941" cy="245585"/>
                </a:xfrm>
                <a:prstGeom prst="diamon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21599979" lon="2400000" rev="0"/>
                  </a:camera>
                  <a:lightRig rig="threePt" dir="t"/>
                </a:scene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134464" tIns="107571" rIns="134464" bIns="107571"/>
                <a:lstStyle/>
                <a:p>
                  <a:pPr algn="ctr" defTabSz="685577">
                    <a:lnSpc>
                      <a:spcPct val="90000"/>
                    </a:lnSpc>
                    <a:defRPr/>
                  </a:pPr>
                  <a:endParaRPr lang="en-US" sz="1471" b="1" dirty="0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08" name="Group 407"/>
              <p:cNvGrpSpPr/>
              <p:nvPr/>
            </p:nvGrpSpPr>
            <p:grpSpPr>
              <a:xfrm>
                <a:off x="1505369" y="5390438"/>
                <a:ext cx="97032" cy="104039"/>
                <a:chOff x="1286878" y="3925073"/>
                <a:chExt cx="291844" cy="312918"/>
              </a:xfrm>
              <a:solidFill>
                <a:schemeClr val="bg1"/>
              </a:solidFill>
            </p:grpSpPr>
            <p:sp>
              <p:nvSpPr>
                <p:cNvPr id="409" name="Diamond 408"/>
                <p:cNvSpPr/>
                <p:nvPr/>
              </p:nvSpPr>
              <p:spPr bwMode="auto">
                <a:xfrm rot="19690132">
                  <a:off x="1286878" y="3991205"/>
                  <a:ext cx="148048" cy="245585"/>
                </a:xfrm>
                <a:prstGeom prst="diamon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899860" lon="21583921" rev="21540000"/>
                  </a:camera>
                  <a:lightRig rig="threePt" dir="t"/>
                </a:scene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134464" tIns="107571" rIns="134464" bIns="107571"/>
                <a:lstStyle/>
                <a:p>
                  <a:pPr algn="ctr" defTabSz="685577">
                    <a:lnSpc>
                      <a:spcPct val="90000"/>
                    </a:lnSpc>
                    <a:defRPr/>
                  </a:pPr>
                  <a:endParaRPr lang="en-US" sz="1471" b="1" dirty="0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0" name="Diamond 409"/>
                <p:cNvSpPr/>
                <p:nvPr/>
              </p:nvSpPr>
              <p:spPr bwMode="auto">
                <a:xfrm rot="1935408">
                  <a:off x="1424781" y="3991343"/>
                  <a:ext cx="153941" cy="246648"/>
                </a:xfrm>
                <a:prstGeom prst="diamon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134464" tIns="107571" rIns="134464" bIns="107571"/>
                <a:lstStyle/>
                <a:p>
                  <a:pPr algn="ctr" defTabSz="685577">
                    <a:lnSpc>
                      <a:spcPct val="90000"/>
                    </a:lnSpc>
                    <a:defRPr/>
                  </a:pPr>
                  <a:endParaRPr lang="en-US" sz="1471" b="1" dirty="0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1" name="Diamond 410"/>
                <p:cNvSpPr/>
                <p:nvPr/>
              </p:nvSpPr>
              <p:spPr bwMode="auto">
                <a:xfrm rot="5400000">
                  <a:off x="1355358" y="3879251"/>
                  <a:ext cx="153941" cy="245585"/>
                </a:xfrm>
                <a:prstGeom prst="diamon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21599979" lon="2400000" rev="0"/>
                  </a:camera>
                  <a:lightRig rig="threePt" dir="t"/>
                </a:scene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134464" tIns="107571" rIns="134464" bIns="107571"/>
                <a:lstStyle/>
                <a:p>
                  <a:pPr algn="ctr" defTabSz="685577">
                    <a:lnSpc>
                      <a:spcPct val="90000"/>
                    </a:lnSpc>
                    <a:defRPr/>
                  </a:pPr>
                  <a:endParaRPr lang="en-US" sz="1471" b="1" dirty="0">
                    <a:solidFill>
                      <a:srgbClr val="FFFFFF"/>
                    </a:solidFill>
                    <a:latin typeface="Segoe UI 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18474" name="Group 416"/>
          <p:cNvGrpSpPr>
            <a:grpSpLocks/>
          </p:cNvGrpSpPr>
          <p:nvPr/>
        </p:nvGrpSpPr>
        <p:grpSpPr bwMode="auto">
          <a:xfrm>
            <a:off x="411163" y="3035300"/>
            <a:ext cx="741362" cy="227013"/>
            <a:chOff x="559429" y="4065187"/>
            <a:chExt cx="1008388" cy="309244"/>
          </a:xfrm>
        </p:grpSpPr>
        <p:pic>
          <p:nvPicPr>
            <p:cNvPr id="18484" name="Picture 412"/>
            <p:cNvPicPr>
              <a:picLocks noChangeAspect="1"/>
            </p:cNvPicPr>
            <p:nvPr/>
          </p:nvPicPr>
          <p:blipFill>
            <a:blip r:embed="rId51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429" y="4065187"/>
              <a:ext cx="252028" cy="252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4" name="TextBox 413"/>
            <p:cNvSpPr txBox="1"/>
            <p:nvPr/>
          </p:nvSpPr>
          <p:spPr>
            <a:xfrm>
              <a:off x="909234" y="4073837"/>
              <a:ext cx="658583" cy="3005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20566" rIns="0" bIns="0"/>
            <a:lstStyle/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VM Image Gallery</a:t>
              </a:r>
            </a:p>
            <a:p>
              <a:pPr defTabSz="685463">
                <a:lnSpc>
                  <a:spcPts val="600"/>
                </a:lnSpc>
                <a:defRPr/>
              </a:pPr>
              <a:r>
                <a:rPr lang="en-US" sz="563" dirty="0">
                  <a:solidFill>
                    <a:prstClr val="white"/>
                  </a:solidFill>
                  <a:latin typeface="Segoe UI Light" panose="020B0502040204020203" pitchFamily="34" charset="0"/>
                  <a:ea typeface="Arial Unicode MS" panose="020B0604020202020204" pitchFamily="34" charset="-128"/>
                  <a:cs typeface="Segoe UI Light" panose="020B0502040204020203" pitchFamily="34" charset="0"/>
                </a:rPr>
                <a:t>&amp; VM Depot</a:t>
              </a:r>
            </a:p>
          </p:txBody>
        </p:sp>
      </p:grpSp>
      <p:grpSp>
        <p:nvGrpSpPr>
          <p:cNvPr id="18475" name="Group 22"/>
          <p:cNvGrpSpPr>
            <a:grpSpLocks/>
          </p:cNvGrpSpPr>
          <p:nvPr/>
        </p:nvGrpSpPr>
        <p:grpSpPr bwMode="auto">
          <a:xfrm>
            <a:off x="5743575" y="3846513"/>
            <a:ext cx="579438" cy="254000"/>
            <a:chOff x="7811111" y="5230981"/>
            <a:chExt cx="788455" cy="346426"/>
          </a:xfrm>
        </p:grpSpPr>
        <p:sp>
          <p:nvSpPr>
            <p:cNvPr id="30" name="Rectangle 29"/>
            <p:cNvSpPr/>
            <p:nvPr/>
          </p:nvSpPr>
          <p:spPr bwMode="auto">
            <a:xfrm>
              <a:off x="7811111" y="5230981"/>
              <a:ext cx="788455" cy="346426"/>
            </a:xfrm>
            <a:prstGeom prst="rect">
              <a:avLst/>
            </a:prstGeom>
            <a:solidFill>
              <a:srgbClr val="005695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228588" tIns="33616" rIns="0" bIns="105457"/>
            <a:lstStyle/>
            <a:p>
              <a:pPr defTabSz="671942">
                <a:lnSpc>
                  <a:spcPct val="90000"/>
                </a:lnSpc>
                <a:defRPr/>
              </a:pPr>
              <a:r>
                <a:rPr lang="en-US" sz="58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DNS</a:t>
              </a:r>
            </a:p>
          </p:txBody>
        </p:sp>
        <p:pic>
          <p:nvPicPr>
            <p:cNvPr id="18483" name="Picture 3"/>
            <p:cNvPicPr>
              <a:picLocks noChangeAspect="1"/>
            </p:cNvPicPr>
            <p:nvPr/>
          </p:nvPicPr>
          <p:blipFill>
            <a:blip r:embed="rId52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724" y="5289060"/>
              <a:ext cx="211665" cy="21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76" name="Group 239"/>
          <p:cNvGrpSpPr>
            <a:grpSpLocks/>
          </p:cNvGrpSpPr>
          <p:nvPr/>
        </p:nvGrpSpPr>
        <p:grpSpPr bwMode="auto">
          <a:xfrm>
            <a:off x="7689850" y="3846513"/>
            <a:ext cx="639763" cy="254000"/>
            <a:chOff x="10458248" y="5230981"/>
            <a:chExt cx="870398" cy="346426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0458248" y="5230981"/>
              <a:ext cx="870398" cy="346426"/>
            </a:xfrm>
            <a:prstGeom prst="rect">
              <a:avLst/>
            </a:prstGeom>
            <a:solidFill>
              <a:srgbClr val="005695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228588" tIns="33616" rIns="0" bIns="105457"/>
            <a:lstStyle/>
            <a:p>
              <a:pPr defTabSz="671942">
                <a:lnSpc>
                  <a:spcPct val="90000"/>
                </a:lnSpc>
                <a:defRPr/>
              </a:pPr>
              <a:r>
                <a:rPr lang="en-US" sz="58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VPN Gateway</a:t>
              </a:r>
            </a:p>
          </p:txBody>
        </p:sp>
        <p:pic>
          <p:nvPicPr>
            <p:cNvPr id="18481" name="Picture 9"/>
            <p:cNvPicPr>
              <a:picLocks noChangeAspect="1"/>
            </p:cNvPicPr>
            <p:nvPr/>
          </p:nvPicPr>
          <p:blipFill>
            <a:blip r:embed="rId53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0633" y="5267779"/>
              <a:ext cx="241495" cy="241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77" name="Group 20"/>
          <p:cNvGrpSpPr>
            <a:grpSpLocks/>
          </p:cNvGrpSpPr>
          <p:nvPr/>
        </p:nvGrpSpPr>
        <p:grpSpPr bwMode="auto">
          <a:xfrm>
            <a:off x="5108575" y="3846513"/>
            <a:ext cx="611188" cy="254000"/>
            <a:chOff x="6949070" y="5231313"/>
            <a:chExt cx="829620" cy="346180"/>
          </a:xfrm>
        </p:grpSpPr>
        <p:sp>
          <p:nvSpPr>
            <p:cNvPr id="29" name="Rectangle 28"/>
            <p:cNvSpPr/>
            <p:nvPr/>
          </p:nvSpPr>
          <p:spPr bwMode="auto">
            <a:xfrm>
              <a:off x="6949070" y="5231313"/>
              <a:ext cx="829620" cy="346180"/>
            </a:xfrm>
            <a:prstGeom prst="rect">
              <a:avLst/>
            </a:prstGeom>
            <a:solidFill>
              <a:srgbClr val="005695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228588" tIns="33616" rIns="0" bIns="105457"/>
            <a:lstStyle/>
            <a:p>
              <a:pPr defTabSz="671942">
                <a:lnSpc>
                  <a:spcPct val="90000"/>
                </a:lnSpc>
                <a:defRPr/>
              </a:pPr>
              <a:r>
                <a:rPr lang="en-US" sz="58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Load Balancer</a:t>
              </a:r>
            </a:p>
          </p:txBody>
        </p:sp>
        <p:pic>
          <p:nvPicPr>
            <p:cNvPr id="18479" name="Picture 11"/>
            <p:cNvPicPr>
              <a:picLocks noChangeAspect="1"/>
            </p:cNvPicPr>
            <p:nvPr/>
          </p:nvPicPr>
          <p:blipFill>
            <a:blip r:embed="rId54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8668" y="5270432"/>
              <a:ext cx="238842" cy="238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pt0000000">
  <a:themeElements>
    <a:clrScheme name="Custom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DB3E2"/>
      </a:hlink>
      <a:folHlink>
        <a:srgbClr val="8DB3E2"/>
      </a:folHlink>
    </a:clrScheme>
    <a:fontScheme name="Klasszikus Offic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8DB3E2"/>
    </a:hlink>
    <a:folHlink>
      <a:srgbClr val="8DB3E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fm-sablon</Template>
  <TotalTime>2011</TotalTime>
  <Words>193</Words>
  <Application>Microsoft Office PowerPoint</Application>
  <PresentationFormat>On-screen Show (16:9)</PresentationFormat>
  <Paragraphs>120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MS PGothic</vt:lpstr>
      <vt:lpstr>Calibri</vt:lpstr>
      <vt:lpstr>Segoe UI</vt:lpstr>
      <vt:lpstr>Segoe UI Light</vt:lpstr>
      <vt:lpstr>Arial Unicode MS</vt:lpstr>
      <vt:lpstr>Ppt0000000</vt:lpstr>
      <vt:lpstr>PowerPoint Presentation</vt:lpstr>
      <vt:lpstr>PowerPoint Presentation</vt:lpstr>
      <vt:lpstr>Kőnig Tibor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prezentációk, minta kódok és kódrészletek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dia</dc:title>
  <dc:creator>sysrideg</dc:creator>
  <cp:lastModifiedBy>Tibor Koenig</cp:lastModifiedBy>
  <cp:revision>222</cp:revision>
  <dcterms:created xsi:type="dcterms:W3CDTF">2008-04-05T09:03:33Z</dcterms:created>
  <dcterms:modified xsi:type="dcterms:W3CDTF">2016-10-13T08:24:16Z</dcterms:modified>
</cp:coreProperties>
</file>